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5" r:id="rId1"/>
  </p:sldMasterIdLst>
  <p:notesMasterIdLst>
    <p:notesMasterId r:id="rId55"/>
  </p:notesMasterIdLst>
  <p:sldIdLst>
    <p:sldId id="256" r:id="rId2"/>
    <p:sldId id="313" r:id="rId3"/>
    <p:sldId id="258" r:id="rId4"/>
    <p:sldId id="259" r:id="rId5"/>
    <p:sldId id="261" r:id="rId6"/>
    <p:sldId id="295" r:id="rId7"/>
    <p:sldId id="262" r:id="rId8"/>
    <p:sldId id="263" r:id="rId9"/>
    <p:sldId id="315" r:id="rId10"/>
    <p:sldId id="280" r:id="rId11"/>
    <p:sldId id="276" r:id="rId12"/>
    <p:sldId id="296" r:id="rId13"/>
    <p:sldId id="297" r:id="rId14"/>
    <p:sldId id="290" r:id="rId15"/>
    <p:sldId id="277" r:id="rId16"/>
    <p:sldId id="284" r:id="rId17"/>
    <p:sldId id="265" r:id="rId18"/>
    <p:sldId id="281" r:id="rId19"/>
    <p:sldId id="278" r:id="rId20"/>
    <p:sldId id="285" r:id="rId21"/>
    <p:sldId id="282" r:id="rId22"/>
    <p:sldId id="286" r:id="rId23"/>
    <p:sldId id="283" r:id="rId24"/>
    <p:sldId id="270" r:id="rId25"/>
    <p:sldId id="292" r:id="rId26"/>
    <p:sldId id="268" r:id="rId27"/>
    <p:sldId id="311" r:id="rId28"/>
    <p:sldId id="266" r:id="rId29"/>
    <p:sldId id="294" r:id="rId30"/>
    <p:sldId id="287" r:id="rId31"/>
    <p:sldId id="291" r:id="rId32"/>
    <p:sldId id="293" r:id="rId33"/>
    <p:sldId id="271" r:id="rId34"/>
    <p:sldId id="267" r:id="rId35"/>
    <p:sldId id="309" r:id="rId36"/>
    <p:sldId id="304" r:id="rId37"/>
    <p:sldId id="305" r:id="rId38"/>
    <p:sldId id="306" r:id="rId39"/>
    <p:sldId id="307" r:id="rId40"/>
    <p:sldId id="288" r:id="rId41"/>
    <p:sldId id="289" r:id="rId42"/>
    <p:sldId id="310" r:id="rId43"/>
    <p:sldId id="299" r:id="rId44"/>
    <p:sldId id="312" r:id="rId45"/>
    <p:sldId id="301" r:id="rId46"/>
    <p:sldId id="300" r:id="rId47"/>
    <p:sldId id="314" r:id="rId48"/>
    <p:sldId id="302" r:id="rId49"/>
    <p:sldId id="308" r:id="rId50"/>
    <p:sldId id="316" r:id="rId51"/>
    <p:sldId id="303" r:id="rId52"/>
    <p:sldId id="257" r:id="rId53"/>
    <p:sldId id="264"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7E5B4"/>
    <a:srgbClr val="3AE599"/>
    <a:srgbClr val="33C481"/>
    <a:srgbClr val="45B1E1"/>
    <a:srgbClr val="FCE3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16"/>
    <p:restoredTop sz="84984"/>
  </p:normalViewPr>
  <p:slideViewPr>
    <p:cSldViewPr snapToGrid="0">
      <p:cViewPr varScale="1">
        <p:scale>
          <a:sx n="120" d="100"/>
          <a:sy n="120" d="100"/>
        </p:scale>
        <p:origin x="184" y="584"/>
      </p:cViewPr>
      <p:guideLst/>
    </p:cSldViewPr>
  </p:slideViewPr>
  <p:outlineViewPr>
    <p:cViewPr>
      <p:scale>
        <a:sx n="33" d="100"/>
        <a:sy n="33" d="100"/>
      </p:scale>
      <p:origin x="0" y="-2057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E206C5-4A92-438E-815A-11E012F8B83D}" type="doc">
      <dgm:prSet loTypeId="urn:microsoft.com/office/officeart/2008/layout/LinedList" loCatId="list" qsTypeId="urn:microsoft.com/office/officeart/2005/8/quickstyle/simple2" qsCatId="simple" csTypeId="urn:microsoft.com/office/officeart/2005/8/colors/colorful2" csCatId="colorful" phldr="1"/>
      <dgm:spPr/>
      <dgm:t>
        <a:bodyPr/>
        <a:lstStyle/>
        <a:p>
          <a:endParaRPr lang="en-US"/>
        </a:p>
      </dgm:t>
    </dgm:pt>
    <dgm:pt modelId="{9325904A-8C31-4200-8805-AC2DF87BB9FD}">
      <dgm:prSet/>
      <dgm:spPr/>
      <dgm:t>
        <a:bodyPr/>
        <a:lstStyle/>
        <a:p>
          <a:r>
            <a:rPr lang="en-US"/>
            <a:t>Simple </a:t>
          </a:r>
          <a:r>
            <a:rPr lang="en-US" b="1"/>
            <a:t>and</a:t>
          </a:r>
          <a:r>
            <a:rPr lang="en-US"/>
            <a:t> robust</a:t>
          </a:r>
        </a:p>
      </dgm:t>
    </dgm:pt>
    <dgm:pt modelId="{9DC36400-EA71-471A-8B1D-2A482F7E5ECC}" type="parTrans" cxnId="{98C5F3B3-8283-4D64-8247-7C7ED8B10437}">
      <dgm:prSet/>
      <dgm:spPr/>
      <dgm:t>
        <a:bodyPr/>
        <a:lstStyle/>
        <a:p>
          <a:endParaRPr lang="en-US"/>
        </a:p>
      </dgm:t>
    </dgm:pt>
    <dgm:pt modelId="{622B8275-7580-4958-B605-A57F6511E7FE}" type="sibTrans" cxnId="{98C5F3B3-8283-4D64-8247-7C7ED8B10437}">
      <dgm:prSet/>
      <dgm:spPr/>
      <dgm:t>
        <a:bodyPr/>
        <a:lstStyle/>
        <a:p>
          <a:endParaRPr lang="en-US"/>
        </a:p>
      </dgm:t>
    </dgm:pt>
    <dgm:pt modelId="{652AE82E-A04D-416B-889B-BCCC6F35D514}">
      <dgm:prSet/>
      <dgm:spPr/>
      <dgm:t>
        <a:bodyPr/>
        <a:lstStyle/>
        <a:p>
          <a:r>
            <a:rPr lang="en-US"/>
            <a:t>No special database knowledge required </a:t>
          </a:r>
        </a:p>
      </dgm:t>
    </dgm:pt>
    <dgm:pt modelId="{0FACECE3-4B64-44DA-9B7E-E50159AD59C9}" type="parTrans" cxnId="{8D72F460-ED08-4D70-92C4-C933B04B297B}">
      <dgm:prSet/>
      <dgm:spPr/>
      <dgm:t>
        <a:bodyPr/>
        <a:lstStyle/>
        <a:p>
          <a:endParaRPr lang="en-US"/>
        </a:p>
      </dgm:t>
    </dgm:pt>
    <dgm:pt modelId="{EA2ED79C-2232-4212-A5FC-08A10CDF98DA}" type="sibTrans" cxnId="{8D72F460-ED08-4D70-92C4-C933B04B297B}">
      <dgm:prSet/>
      <dgm:spPr/>
      <dgm:t>
        <a:bodyPr/>
        <a:lstStyle/>
        <a:p>
          <a:endParaRPr lang="en-US"/>
        </a:p>
      </dgm:t>
    </dgm:pt>
    <dgm:pt modelId="{DDD77DB3-455F-4FA7-8EF7-E70A67B5A996}">
      <dgm:prSet/>
      <dgm:spPr/>
      <dgm:t>
        <a:bodyPr/>
        <a:lstStyle/>
        <a:p>
          <a:r>
            <a:rPr lang="en-US" dirty="0"/>
            <a:t>Capable - searchable, sortable, maintainable</a:t>
          </a:r>
        </a:p>
      </dgm:t>
    </dgm:pt>
    <dgm:pt modelId="{B1FB78CB-8F3D-487D-9018-E8ABF67CD097}" type="parTrans" cxnId="{EF6F20CD-50CA-4578-9A5C-95B4176CC367}">
      <dgm:prSet/>
      <dgm:spPr/>
      <dgm:t>
        <a:bodyPr/>
        <a:lstStyle/>
        <a:p>
          <a:endParaRPr lang="en-US"/>
        </a:p>
      </dgm:t>
    </dgm:pt>
    <dgm:pt modelId="{CEC23232-56F0-4557-86F2-B799AF381DFD}" type="sibTrans" cxnId="{EF6F20CD-50CA-4578-9A5C-95B4176CC367}">
      <dgm:prSet/>
      <dgm:spPr/>
      <dgm:t>
        <a:bodyPr/>
        <a:lstStyle/>
        <a:p>
          <a:endParaRPr lang="en-US"/>
        </a:p>
      </dgm:t>
    </dgm:pt>
    <dgm:pt modelId="{A6359ED8-1E5E-4A64-A122-795215185A1E}">
      <dgm:prSet/>
      <dgm:spPr/>
      <dgm:t>
        <a:bodyPr/>
        <a:lstStyle/>
        <a:p>
          <a:r>
            <a:rPr lang="en-US" dirty="0"/>
            <a:t>Not dependent on a particular operating system</a:t>
          </a:r>
        </a:p>
      </dgm:t>
    </dgm:pt>
    <dgm:pt modelId="{34AE8486-FD6E-4BEC-9BC4-847BA5D33CE6}" type="parTrans" cxnId="{6C90B613-4203-4277-94C7-B53A42FFE9D1}">
      <dgm:prSet/>
      <dgm:spPr/>
      <dgm:t>
        <a:bodyPr/>
        <a:lstStyle/>
        <a:p>
          <a:endParaRPr lang="en-US"/>
        </a:p>
      </dgm:t>
    </dgm:pt>
    <dgm:pt modelId="{1D643A7A-B9DC-4125-AA9B-1710057C6A65}" type="sibTrans" cxnId="{6C90B613-4203-4277-94C7-B53A42FFE9D1}">
      <dgm:prSet/>
      <dgm:spPr/>
      <dgm:t>
        <a:bodyPr/>
        <a:lstStyle/>
        <a:p>
          <a:endParaRPr lang="en-US"/>
        </a:p>
      </dgm:t>
    </dgm:pt>
    <dgm:pt modelId="{D77739FB-8507-46AA-AA1B-68A4A0BB0175}">
      <dgm:prSet/>
      <dgm:spPr/>
      <dgm:t>
        <a:bodyPr/>
        <a:lstStyle/>
        <a:p>
          <a:r>
            <a:rPr lang="en-US" dirty="0"/>
            <a:t>Not dependent on a specific vendor.</a:t>
          </a:r>
        </a:p>
      </dgm:t>
    </dgm:pt>
    <dgm:pt modelId="{DF11DCA2-EE7B-48DA-AD59-054AD7FEA422}" type="parTrans" cxnId="{8F24B459-C1FE-44F8-8D6E-8AD382E92D52}">
      <dgm:prSet/>
      <dgm:spPr/>
      <dgm:t>
        <a:bodyPr/>
        <a:lstStyle/>
        <a:p>
          <a:endParaRPr lang="en-US"/>
        </a:p>
      </dgm:t>
    </dgm:pt>
    <dgm:pt modelId="{DEC17668-D909-472C-9AF8-265262A8AECC}" type="sibTrans" cxnId="{8F24B459-C1FE-44F8-8D6E-8AD382E92D52}">
      <dgm:prSet/>
      <dgm:spPr/>
      <dgm:t>
        <a:bodyPr/>
        <a:lstStyle/>
        <a:p>
          <a:endParaRPr lang="en-US"/>
        </a:p>
      </dgm:t>
    </dgm:pt>
    <dgm:pt modelId="{E3860A68-1E58-4F6F-805A-D8FBF246456D}">
      <dgm:prSet/>
      <dgm:spPr/>
      <dgm:t>
        <a:bodyPr/>
        <a:lstStyle/>
        <a:p>
          <a:r>
            <a:rPr lang="en-US"/>
            <a:t>Sharable</a:t>
          </a:r>
        </a:p>
      </dgm:t>
    </dgm:pt>
    <dgm:pt modelId="{D55446E4-1CF0-4561-A42D-4516DB84040D}" type="parTrans" cxnId="{41221CFE-5A0E-45D7-AD7B-F28F0E13122B}">
      <dgm:prSet/>
      <dgm:spPr/>
      <dgm:t>
        <a:bodyPr/>
        <a:lstStyle/>
        <a:p>
          <a:endParaRPr lang="en-US"/>
        </a:p>
      </dgm:t>
    </dgm:pt>
    <dgm:pt modelId="{A8DC6E08-6339-4624-86F1-C9A165C84F6B}" type="sibTrans" cxnId="{41221CFE-5A0E-45D7-AD7B-F28F0E13122B}">
      <dgm:prSet/>
      <dgm:spPr/>
      <dgm:t>
        <a:bodyPr/>
        <a:lstStyle/>
        <a:p>
          <a:endParaRPr lang="en-US"/>
        </a:p>
      </dgm:t>
    </dgm:pt>
    <dgm:pt modelId="{3B62C8E0-B90F-4F3C-A880-CAFD1A4DBDF4}">
      <dgm:prSet/>
      <dgm:spPr/>
      <dgm:t>
        <a:bodyPr/>
        <a:lstStyle/>
        <a:p>
          <a:r>
            <a:rPr lang="en-US"/>
            <a:t>Extensible – see Label Printing and Advanced Reports</a:t>
          </a:r>
        </a:p>
      </dgm:t>
    </dgm:pt>
    <dgm:pt modelId="{5C500B96-A46C-4846-B570-4646BD07B5FC}" type="parTrans" cxnId="{326FA2C0-4687-46C6-9932-1CE6A9DA0172}">
      <dgm:prSet/>
      <dgm:spPr/>
      <dgm:t>
        <a:bodyPr/>
        <a:lstStyle/>
        <a:p>
          <a:endParaRPr lang="en-US"/>
        </a:p>
      </dgm:t>
    </dgm:pt>
    <dgm:pt modelId="{C2744974-1582-49B7-A5C1-01F23C23980A}" type="sibTrans" cxnId="{326FA2C0-4687-46C6-9932-1CE6A9DA0172}">
      <dgm:prSet/>
      <dgm:spPr/>
      <dgm:t>
        <a:bodyPr/>
        <a:lstStyle/>
        <a:p>
          <a:endParaRPr lang="en-US"/>
        </a:p>
      </dgm:t>
    </dgm:pt>
    <dgm:pt modelId="{DCA9B990-5B1F-4041-8462-A011469ADDF7}">
      <dgm:prSet/>
      <dgm:spPr/>
      <dgm:t>
        <a:bodyPr/>
        <a:lstStyle/>
        <a:p>
          <a:r>
            <a:rPr lang="en-US" dirty="0"/>
            <a:t>Not dependent on special software</a:t>
          </a:r>
        </a:p>
      </dgm:t>
    </dgm:pt>
    <dgm:pt modelId="{B22910CE-78C9-AF45-B0A4-CC9AF91AF37D}" type="parTrans" cxnId="{4E51B55D-837B-A043-97FB-B857B03B2C14}">
      <dgm:prSet/>
      <dgm:spPr/>
      <dgm:t>
        <a:bodyPr/>
        <a:lstStyle/>
        <a:p>
          <a:endParaRPr lang="en-US"/>
        </a:p>
      </dgm:t>
    </dgm:pt>
    <dgm:pt modelId="{48A1A229-5BB9-7747-A89D-205B09D4136A}" type="sibTrans" cxnId="{4E51B55D-837B-A043-97FB-B857B03B2C14}">
      <dgm:prSet/>
      <dgm:spPr/>
      <dgm:t>
        <a:bodyPr/>
        <a:lstStyle/>
        <a:p>
          <a:endParaRPr lang="en-US"/>
        </a:p>
      </dgm:t>
    </dgm:pt>
    <dgm:pt modelId="{C1BC8885-5B01-6849-BF24-A7A093548309}" type="pres">
      <dgm:prSet presAssocID="{72E206C5-4A92-438E-815A-11E012F8B83D}" presName="vert0" presStyleCnt="0">
        <dgm:presLayoutVars>
          <dgm:dir/>
          <dgm:animOne val="branch"/>
          <dgm:animLvl val="lvl"/>
        </dgm:presLayoutVars>
      </dgm:prSet>
      <dgm:spPr/>
    </dgm:pt>
    <dgm:pt modelId="{1BB5D3C2-2DC1-A34E-A476-0B2CC4A7AE3F}" type="pres">
      <dgm:prSet presAssocID="{9325904A-8C31-4200-8805-AC2DF87BB9FD}" presName="thickLine" presStyleLbl="alignNode1" presStyleIdx="0" presStyleCnt="8"/>
      <dgm:spPr/>
    </dgm:pt>
    <dgm:pt modelId="{7093E832-CF9A-BC4D-8BF9-7DAFB190607F}" type="pres">
      <dgm:prSet presAssocID="{9325904A-8C31-4200-8805-AC2DF87BB9FD}" presName="horz1" presStyleCnt="0"/>
      <dgm:spPr/>
    </dgm:pt>
    <dgm:pt modelId="{E24D9512-329F-1549-A6C0-6D9643331C84}" type="pres">
      <dgm:prSet presAssocID="{9325904A-8C31-4200-8805-AC2DF87BB9FD}" presName="tx1" presStyleLbl="revTx" presStyleIdx="0" presStyleCnt="8"/>
      <dgm:spPr/>
    </dgm:pt>
    <dgm:pt modelId="{4942A36F-EB3C-0249-A93A-3F7BC5ACB9F1}" type="pres">
      <dgm:prSet presAssocID="{9325904A-8C31-4200-8805-AC2DF87BB9FD}" presName="vert1" presStyleCnt="0"/>
      <dgm:spPr/>
    </dgm:pt>
    <dgm:pt modelId="{709EE16A-474C-814E-9217-7B0D5B8D53A6}" type="pres">
      <dgm:prSet presAssocID="{DDD77DB3-455F-4FA7-8EF7-E70A67B5A996}" presName="thickLine" presStyleLbl="alignNode1" presStyleIdx="1" presStyleCnt="8"/>
      <dgm:spPr/>
    </dgm:pt>
    <dgm:pt modelId="{B4F6CB9C-F09C-4943-B794-05D1639F65D4}" type="pres">
      <dgm:prSet presAssocID="{DDD77DB3-455F-4FA7-8EF7-E70A67B5A996}" presName="horz1" presStyleCnt="0"/>
      <dgm:spPr/>
    </dgm:pt>
    <dgm:pt modelId="{E129948A-3B14-3448-8870-F40825C82E35}" type="pres">
      <dgm:prSet presAssocID="{DDD77DB3-455F-4FA7-8EF7-E70A67B5A996}" presName="tx1" presStyleLbl="revTx" presStyleIdx="1" presStyleCnt="8"/>
      <dgm:spPr/>
    </dgm:pt>
    <dgm:pt modelId="{95ED9501-F64B-D744-A1CE-731CDF86CC7C}" type="pres">
      <dgm:prSet presAssocID="{DDD77DB3-455F-4FA7-8EF7-E70A67B5A996}" presName="vert1" presStyleCnt="0"/>
      <dgm:spPr/>
    </dgm:pt>
    <dgm:pt modelId="{CB5F7ED0-480E-0045-8C9B-A1EBE9A78160}" type="pres">
      <dgm:prSet presAssocID="{652AE82E-A04D-416B-889B-BCCC6F35D514}" presName="thickLine" presStyleLbl="alignNode1" presStyleIdx="2" presStyleCnt="8"/>
      <dgm:spPr/>
    </dgm:pt>
    <dgm:pt modelId="{1E62C08C-4A30-F842-A96A-87AA93ECD042}" type="pres">
      <dgm:prSet presAssocID="{652AE82E-A04D-416B-889B-BCCC6F35D514}" presName="horz1" presStyleCnt="0"/>
      <dgm:spPr/>
    </dgm:pt>
    <dgm:pt modelId="{EBD30331-91AF-F94C-A8B5-203D00DB8C50}" type="pres">
      <dgm:prSet presAssocID="{652AE82E-A04D-416B-889B-BCCC6F35D514}" presName="tx1" presStyleLbl="revTx" presStyleIdx="2" presStyleCnt="8"/>
      <dgm:spPr/>
    </dgm:pt>
    <dgm:pt modelId="{9C61B4EA-9CD0-0D40-B85E-B3400CD9B2BD}" type="pres">
      <dgm:prSet presAssocID="{652AE82E-A04D-416B-889B-BCCC6F35D514}" presName="vert1" presStyleCnt="0"/>
      <dgm:spPr/>
    </dgm:pt>
    <dgm:pt modelId="{574E85B8-1FA5-0143-B5D9-5E787B3028DF}" type="pres">
      <dgm:prSet presAssocID="{DCA9B990-5B1F-4041-8462-A011469ADDF7}" presName="thickLine" presStyleLbl="alignNode1" presStyleIdx="3" presStyleCnt="8"/>
      <dgm:spPr/>
    </dgm:pt>
    <dgm:pt modelId="{9453AFA1-12F5-3A4F-B165-49C44D89DEE9}" type="pres">
      <dgm:prSet presAssocID="{DCA9B990-5B1F-4041-8462-A011469ADDF7}" presName="horz1" presStyleCnt="0"/>
      <dgm:spPr/>
    </dgm:pt>
    <dgm:pt modelId="{20D9B6DB-E148-4544-8FC7-987886502208}" type="pres">
      <dgm:prSet presAssocID="{DCA9B990-5B1F-4041-8462-A011469ADDF7}" presName="tx1" presStyleLbl="revTx" presStyleIdx="3" presStyleCnt="8"/>
      <dgm:spPr/>
    </dgm:pt>
    <dgm:pt modelId="{233A2B43-2DB4-7140-BABD-75987C72DF6B}" type="pres">
      <dgm:prSet presAssocID="{DCA9B990-5B1F-4041-8462-A011469ADDF7}" presName="vert1" presStyleCnt="0"/>
      <dgm:spPr/>
    </dgm:pt>
    <dgm:pt modelId="{7CB2FF08-DC51-FE41-9075-618BFD648785}" type="pres">
      <dgm:prSet presAssocID="{A6359ED8-1E5E-4A64-A122-795215185A1E}" presName="thickLine" presStyleLbl="alignNode1" presStyleIdx="4" presStyleCnt="8"/>
      <dgm:spPr/>
    </dgm:pt>
    <dgm:pt modelId="{AAF8A1AF-BA20-F244-B56C-E158196CB97C}" type="pres">
      <dgm:prSet presAssocID="{A6359ED8-1E5E-4A64-A122-795215185A1E}" presName="horz1" presStyleCnt="0"/>
      <dgm:spPr/>
    </dgm:pt>
    <dgm:pt modelId="{CDF0FA91-791C-3C4F-86C7-3F1AB7537C09}" type="pres">
      <dgm:prSet presAssocID="{A6359ED8-1E5E-4A64-A122-795215185A1E}" presName="tx1" presStyleLbl="revTx" presStyleIdx="4" presStyleCnt="8"/>
      <dgm:spPr/>
    </dgm:pt>
    <dgm:pt modelId="{9D40D484-3E84-9E4A-AAD1-33B2904FBF19}" type="pres">
      <dgm:prSet presAssocID="{A6359ED8-1E5E-4A64-A122-795215185A1E}" presName="vert1" presStyleCnt="0"/>
      <dgm:spPr/>
    </dgm:pt>
    <dgm:pt modelId="{31025D16-7A27-F544-B944-77D4695F50BE}" type="pres">
      <dgm:prSet presAssocID="{D77739FB-8507-46AA-AA1B-68A4A0BB0175}" presName="thickLine" presStyleLbl="alignNode1" presStyleIdx="5" presStyleCnt="8"/>
      <dgm:spPr/>
    </dgm:pt>
    <dgm:pt modelId="{C3EF3421-B867-9D46-B5DA-DE410324C0C8}" type="pres">
      <dgm:prSet presAssocID="{D77739FB-8507-46AA-AA1B-68A4A0BB0175}" presName="horz1" presStyleCnt="0"/>
      <dgm:spPr/>
    </dgm:pt>
    <dgm:pt modelId="{1C9558F4-AB5F-384F-9E6E-38679A0A075A}" type="pres">
      <dgm:prSet presAssocID="{D77739FB-8507-46AA-AA1B-68A4A0BB0175}" presName="tx1" presStyleLbl="revTx" presStyleIdx="5" presStyleCnt="8"/>
      <dgm:spPr/>
    </dgm:pt>
    <dgm:pt modelId="{1080F599-A23E-4645-A541-5152942188BD}" type="pres">
      <dgm:prSet presAssocID="{D77739FB-8507-46AA-AA1B-68A4A0BB0175}" presName="vert1" presStyleCnt="0"/>
      <dgm:spPr/>
    </dgm:pt>
    <dgm:pt modelId="{479750FA-5F9A-CD4F-8F60-748F076EAD7E}" type="pres">
      <dgm:prSet presAssocID="{E3860A68-1E58-4F6F-805A-D8FBF246456D}" presName="thickLine" presStyleLbl="alignNode1" presStyleIdx="6" presStyleCnt="8"/>
      <dgm:spPr/>
    </dgm:pt>
    <dgm:pt modelId="{6D3639DC-1CA4-0A43-B5F8-6BA90AA2BD10}" type="pres">
      <dgm:prSet presAssocID="{E3860A68-1E58-4F6F-805A-D8FBF246456D}" presName="horz1" presStyleCnt="0"/>
      <dgm:spPr/>
    </dgm:pt>
    <dgm:pt modelId="{251950D6-A5AF-A14E-9A4A-5945574F5896}" type="pres">
      <dgm:prSet presAssocID="{E3860A68-1E58-4F6F-805A-D8FBF246456D}" presName="tx1" presStyleLbl="revTx" presStyleIdx="6" presStyleCnt="8"/>
      <dgm:spPr/>
    </dgm:pt>
    <dgm:pt modelId="{94958BB4-0222-C24E-9FF1-66FFD5CA8481}" type="pres">
      <dgm:prSet presAssocID="{E3860A68-1E58-4F6F-805A-D8FBF246456D}" presName="vert1" presStyleCnt="0"/>
      <dgm:spPr/>
    </dgm:pt>
    <dgm:pt modelId="{52A0A929-17B4-ED44-9A77-796DD446648D}" type="pres">
      <dgm:prSet presAssocID="{3B62C8E0-B90F-4F3C-A880-CAFD1A4DBDF4}" presName="thickLine" presStyleLbl="alignNode1" presStyleIdx="7" presStyleCnt="8"/>
      <dgm:spPr/>
    </dgm:pt>
    <dgm:pt modelId="{6F882D15-9D09-774A-98DF-A6613FB1F6F1}" type="pres">
      <dgm:prSet presAssocID="{3B62C8E0-B90F-4F3C-A880-CAFD1A4DBDF4}" presName="horz1" presStyleCnt="0"/>
      <dgm:spPr/>
    </dgm:pt>
    <dgm:pt modelId="{F6C4FC4D-F63E-9F4E-A6A7-F71490155CD3}" type="pres">
      <dgm:prSet presAssocID="{3B62C8E0-B90F-4F3C-A880-CAFD1A4DBDF4}" presName="tx1" presStyleLbl="revTx" presStyleIdx="7" presStyleCnt="8"/>
      <dgm:spPr/>
    </dgm:pt>
    <dgm:pt modelId="{265C7E71-2F91-634E-B530-8B31F0CF6859}" type="pres">
      <dgm:prSet presAssocID="{3B62C8E0-B90F-4F3C-A880-CAFD1A4DBDF4}" presName="vert1" presStyleCnt="0"/>
      <dgm:spPr/>
    </dgm:pt>
  </dgm:ptLst>
  <dgm:cxnLst>
    <dgm:cxn modelId="{6C90B613-4203-4277-94C7-B53A42FFE9D1}" srcId="{72E206C5-4A92-438E-815A-11E012F8B83D}" destId="{A6359ED8-1E5E-4A64-A122-795215185A1E}" srcOrd="4" destOrd="0" parTransId="{34AE8486-FD6E-4BEC-9BC4-847BA5D33CE6}" sibTransId="{1D643A7A-B9DC-4125-AA9B-1710057C6A65}"/>
    <dgm:cxn modelId="{4B34D830-3C01-3E43-933D-B1E7B6731391}" type="presOf" srcId="{3B62C8E0-B90F-4F3C-A880-CAFD1A4DBDF4}" destId="{F6C4FC4D-F63E-9F4E-A6A7-F71490155CD3}" srcOrd="0" destOrd="0" presId="urn:microsoft.com/office/officeart/2008/layout/LinedList"/>
    <dgm:cxn modelId="{8F24B459-C1FE-44F8-8D6E-8AD382E92D52}" srcId="{72E206C5-4A92-438E-815A-11E012F8B83D}" destId="{D77739FB-8507-46AA-AA1B-68A4A0BB0175}" srcOrd="5" destOrd="0" parTransId="{DF11DCA2-EE7B-48DA-AD59-054AD7FEA422}" sibTransId="{DEC17668-D909-472C-9AF8-265262A8AECC}"/>
    <dgm:cxn modelId="{4E51B55D-837B-A043-97FB-B857B03B2C14}" srcId="{72E206C5-4A92-438E-815A-11E012F8B83D}" destId="{DCA9B990-5B1F-4041-8462-A011469ADDF7}" srcOrd="3" destOrd="0" parTransId="{B22910CE-78C9-AF45-B0A4-CC9AF91AF37D}" sibTransId="{48A1A229-5BB9-7747-A89D-205B09D4136A}"/>
    <dgm:cxn modelId="{8D72F460-ED08-4D70-92C4-C933B04B297B}" srcId="{72E206C5-4A92-438E-815A-11E012F8B83D}" destId="{652AE82E-A04D-416B-889B-BCCC6F35D514}" srcOrd="2" destOrd="0" parTransId="{0FACECE3-4B64-44DA-9B7E-E50159AD59C9}" sibTransId="{EA2ED79C-2232-4212-A5FC-08A10CDF98DA}"/>
    <dgm:cxn modelId="{3FFF5576-ABC1-DE44-B0F8-2E7CC70E030A}" type="presOf" srcId="{72E206C5-4A92-438E-815A-11E012F8B83D}" destId="{C1BC8885-5B01-6849-BF24-A7A093548309}" srcOrd="0" destOrd="0" presId="urn:microsoft.com/office/officeart/2008/layout/LinedList"/>
    <dgm:cxn modelId="{3F6EBA9C-DF0C-1F4A-9E51-44C98D8FA710}" type="presOf" srcId="{DCA9B990-5B1F-4041-8462-A011469ADDF7}" destId="{20D9B6DB-E148-4544-8FC7-987886502208}" srcOrd="0" destOrd="0" presId="urn:microsoft.com/office/officeart/2008/layout/LinedList"/>
    <dgm:cxn modelId="{43181EA0-C63B-744B-B00D-096D59AB44C6}" type="presOf" srcId="{E3860A68-1E58-4F6F-805A-D8FBF246456D}" destId="{251950D6-A5AF-A14E-9A4A-5945574F5896}" srcOrd="0" destOrd="0" presId="urn:microsoft.com/office/officeart/2008/layout/LinedList"/>
    <dgm:cxn modelId="{C98C7EAF-9807-6944-97DA-5161DA6B3468}" type="presOf" srcId="{DDD77DB3-455F-4FA7-8EF7-E70A67B5A996}" destId="{E129948A-3B14-3448-8870-F40825C82E35}" srcOrd="0" destOrd="0" presId="urn:microsoft.com/office/officeart/2008/layout/LinedList"/>
    <dgm:cxn modelId="{98C5F3B3-8283-4D64-8247-7C7ED8B10437}" srcId="{72E206C5-4A92-438E-815A-11E012F8B83D}" destId="{9325904A-8C31-4200-8805-AC2DF87BB9FD}" srcOrd="0" destOrd="0" parTransId="{9DC36400-EA71-471A-8B1D-2A482F7E5ECC}" sibTransId="{622B8275-7580-4958-B605-A57F6511E7FE}"/>
    <dgm:cxn modelId="{326FA2C0-4687-46C6-9932-1CE6A9DA0172}" srcId="{72E206C5-4A92-438E-815A-11E012F8B83D}" destId="{3B62C8E0-B90F-4F3C-A880-CAFD1A4DBDF4}" srcOrd="7" destOrd="0" parTransId="{5C500B96-A46C-4846-B570-4646BD07B5FC}" sibTransId="{C2744974-1582-49B7-A5C1-01F23C23980A}"/>
    <dgm:cxn modelId="{EF6F20CD-50CA-4578-9A5C-95B4176CC367}" srcId="{72E206C5-4A92-438E-815A-11E012F8B83D}" destId="{DDD77DB3-455F-4FA7-8EF7-E70A67B5A996}" srcOrd="1" destOrd="0" parTransId="{B1FB78CB-8F3D-487D-9018-E8ABF67CD097}" sibTransId="{CEC23232-56F0-4557-86F2-B799AF381DFD}"/>
    <dgm:cxn modelId="{D07189DF-24E4-3448-A143-BAC870645D52}" type="presOf" srcId="{652AE82E-A04D-416B-889B-BCCC6F35D514}" destId="{EBD30331-91AF-F94C-A8B5-203D00DB8C50}" srcOrd="0" destOrd="0" presId="urn:microsoft.com/office/officeart/2008/layout/LinedList"/>
    <dgm:cxn modelId="{DF3E88EB-E43F-024D-8F0C-27C42AFEEFED}" type="presOf" srcId="{9325904A-8C31-4200-8805-AC2DF87BB9FD}" destId="{E24D9512-329F-1549-A6C0-6D9643331C84}" srcOrd="0" destOrd="0" presId="urn:microsoft.com/office/officeart/2008/layout/LinedList"/>
    <dgm:cxn modelId="{20C4A6EC-993B-5446-A4B4-40B266A4363D}" type="presOf" srcId="{D77739FB-8507-46AA-AA1B-68A4A0BB0175}" destId="{1C9558F4-AB5F-384F-9E6E-38679A0A075A}" srcOrd="0" destOrd="0" presId="urn:microsoft.com/office/officeart/2008/layout/LinedList"/>
    <dgm:cxn modelId="{ED7342F1-EDA1-824F-935C-5859155D4EF9}" type="presOf" srcId="{A6359ED8-1E5E-4A64-A122-795215185A1E}" destId="{CDF0FA91-791C-3C4F-86C7-3F1AB7537C09}" srcOrd="0" destOrd="0" presId="urn:microsoft.com/office/officeart/2008/layout/LinedList"/>
    <dgm:cxn modelId="{41221CFE-5A0E-45D7-AD7B-F28F0E13122B}" srcId="{72E206C5-4A92-438E-815A-11E012F8B83D}" destId="{E3860A68-1E58-4F6F-805A-D8FBF246456D}" srcOrd="6" destOrd="0" parTransId="{D55446E4-1CF0-4561-A42D-4516DB84040D}" sibTransId="{A8DC6E08-6339-4624-86F1-C9A165C84F6B}"/>
    <dgm:cxn modelId="{352143CC-4652-5747-B492-0E2117A3E832}" type="presParOf" srcId="{C1BC8885-5B01-6849-BF24-A7A093548309}" destId="{1BB5D3C2-2DC1-A34E-A476-0B2CC4A7AE3F}" srcOrd="0" destOrd="0" presId="urn:microsoft.com/office/officeart/2008/layout/LinedList"/>
    <dgm:cxn modelId="{B086AD0B-3DA6-224A-83C7-F6F97560F9A4}" type="presParOf" srcId="{C1BC8885-5B01-6849-BF24-A7A093548309}" destId="{7093E832-CF9A-BC4D-8BF9-7DAFB190607F}" srcOrd="1" destOrd="0" presId="urn:microsoft.com/office/officeart/2008/layout/LinedList"/>
    <dgm:cxn modelId="{6657CF71-6F08-D14A-90AB-6E770A652585}" type="presParOf" srcId="{7093E832-CF9A-BC4D-8BF9-7DAFB190607F}" destId="{E24D9512-329F-1549-A6C0-6D9643331C84}" srcOrd="0" destOrd="0" presId="urn:microsoft.com/office/officeart/2008/layout/LinedList"/>
    <dgm:cxn modelId="{DD0705B8-EA45-5F42-943A-388C23260899}" type="presParOf" srcId="{7093E832-CF9A-BC4D-8BF9-7DAFB190607F}" destId="{4942A36F-EB3C-0249-A93A-3F7BC5ACB9F1}" srcOrd="1" destOrd="0" presId="urn:microsoft.com/office/officeart/2008/layout/LinedList"/>
    <dgm:cxn modelId="{99B7218B-8C02-5E44-8944-D2E5F92024F4}" type="presParOf" srcId="{C1BC8885-5B01-6849-BF24-A7A093548309}" destId="{709EE16A-474C-814E-9217-7B0D5B8D53A6}" srcOrd="2" destOrd="0" presId="urn:microsoft.com/office/officeart/2008/layout/LinedList"/>
    <dgm:cxn modelId="{066C90FF-6879-0F4C-9859-EDDDEB0A2261}" type="presParOf" srcId="{C1BC8885-5B01-6849-BF24-A7A093548309}" destId="{B4F6CB9C-F09C-4943-B794-05D1639F65D4}" srcOrd="3" destOrd="0" presId="urn:microsoft.com/office/officeart/2008/layout/LinedList"/>
    <dgm:cxn modelId="{E3E7CC4A-2305-9640-9D9E-67CB408F4196}" type="presParOf" srcId="{B4F6CB9C-F09C-4943-B794-05D1639F65D4}" destId="{E129948A-3B14-3448-8870-F40825C82E35}" srcOrd="0" destOrd="0" presId="urn:microsoft.com/office/officeart/2008/layout/LinedList"/>
    <dgm:cxn modelId="{E240AA72-1B2F-2D43-A5E4-5011020D1305}" type="presParOf" srcId="{B4F6CB9C-F09C-4943-B794-05D1639F65D4}" destId="{95ED9501-F64B-D744-A1CE-731CDF86CC7C}" srcOrd="1" destOrd="0" presId="urn:microsoft.com/office/officeart/2008/layout/LinedList"/>
    <dgm:cxn modelId="{232813EE-D76F-D142-85FC-AF3C13070FFF}" type="presParOf" srcId="{C1BC8885-5B01-6849-BF24-A7A093548309}" destId="{CB5F7ED0-480E-0045-8C9B-A1EBE9A78160}" srcOrd="4" destOrd="0" presId="urn:microsoft.com/office/officeart/2008/layout/LinedList"/>
    <dgm:cxn modelId="{006294AC-544C-6141-80C8-0D159C5CFB6D}" type="presParOf" srcId="{C1BC8885-5B01-6849-BF24-A7A093548309}" destId="{1E62C08C-4A30-F842-A96A-87AA93ECD042}" srcOrd="5" destOrd="0" presId="urn:microsoft.com/office/officeart/2008/layout/LinedList"/>
    <dgm:cxn modelId="{3AEF697C-E7F1-9D45-B3AF-A5DB6B616EAD}" type="presParOf" srcId="{1E62C08C-4A30-F842-A96A-87AA93ECD042}" destId="{EBD30331-91AF-F94C-A8B5-203D00DB8C50}" srcOrd="0" destOrd="0" presId="urn:microsoft.com/office/officeart/2008/layout/LinedList"/>
    <dgm:cxn modelId="{ACFC2DCD-7426-8747-8140-A0330F6EF95E}" type="presParOf" srcId="{1E62C08C-4A30-F842-A96A-87AA93ECD042}" destId="{9C61B4EA-9CD0-0D40-B85E-B3400CD9B2BD}" srcOrd="1" destOrd="0" presId="urn:microsoft.com/office/officeart/2008/layout/LinedList"/>
    <dgm:cxn modelId="{DAB46799-BCB3-B944-ADAD-A37753590E9E}" type="presParOf" srcId="{C1BC8885-5B01-6849-BF24-A7A093548309}" destId="{574E85B8-1FA5-0143-B5D9-5E787B3028DF}" srcOrd="6" destOrd="0" presId="urn:microsoft.com/office/officeart/2008/layout/LinedList"/>
    <dgm:cxn modelId="{3253BDE9-2C35-E64B-91F7-5F1ED3AE2B24}" type="presParOf" srcId="{C1BC8885-5B01-6849-BF24-A7A093548309}" destId="{9453AFA1-12F5-3A4F-B165-49C44D89DEE9}" srcOrd="7" destOrd="0" presId="urn:microsoft.com/office/officeart/2008/layout/LinedList"/>
    <dgm:cxn modelId="{6C439921-EF51-824C-A31C-AF64D37BA583}" type="presParOf" srcId="{9453AFA1-12F5-3A4F-B165-49C44D89DEE9}" destId="{20D9B6DB-E148-4544-8FC7-987886502208}" srcOrd="0" destOrd="0" presId="urn:microsoft.com/office/officeart/2008/layout/LinedList"/>
    <dgm:cxn modelId="{C4D00DF6-A34E-2048-A188-20F1639D432D}" type="presParOf" srcId="{9453AFA1-12F5-3A4F-B165-49C44D89DEE9}" destId="{233A2B43-2DB4-7140-BABD-75987C72DF6B}" srcOrd="1" destOrd="0" presId="urn:microsoft.com/office/officeart/2008/layout/LinedList"/>
    <dgm:cxn modelId="{84C895A4-DED2-C341-B4B6-2C5F5D02121C}" type="presParOf" srcId="{C1BC8885-5B01-6849-BF24-A7A093548309}" destId="{7CB2FF08-DC51-FE41-9075-618BFD648785}" srcOrd="8" destOrd="0" presId="urn:microsoft.com/office/officeart/2008/layout/LinedList"/>
    <dgm:cxn modelId="{9814AD08-D04E-8849-A093-CA2D843282C1}" type="presParOf" srcId="{C1BC8885-5B01-6849-BF24-A7A093548309}" destId="{AAF8A1AF-BA20-F244-B56C-E158196CB97C}" srcOrd="9" destOrd="0" presId="urn:microsoft.com/office/officeart/2008/layout/LinedList"/>
    <dgm:cxn modelId="{E9ED5AC7-CD2F-4540-ABC1-76B627A756FC}" type="presParOf" srcId="{AAF8A1AF-BA20-F244-B56C-E158196CB97C}" destId="{CDF0FA91-791C-3C4F-86C7-3F1AB7537C09}" srcOrd="0" destOrd="0" presId="urn:microsoft.com/office/officeart/2008/layout/LinedList"/>
    <dgm:cxn modelId="{2325ADD2-4E12-3A4F-9004-D940D2D9E596}" type="presParOf" srcId="{AAF8A1AF-BA20-F244-B56C-E158196CB97C}" destId="{9D40D484-3E84-9E4A-AAD1-33B2904FBF19}" srcOrd="1" destOrd="0" presId="urn:microsoft.com/office/officeart/2008/layout/LinedList"/>
    <dgm:cxn modelId="{A095FD50-1035-0C44-B95D-B9C70415CC21}" type="presParOf" srcId="{C1BC8885-5B01-6849-BF24-A7A093548309}" destId="{31025D16-7A27-F544-B944-77D4695F50BE}" srcOrd="10" destOrd="0" presId="urn:microsoft.com/office/officeart/2008/layout/LinedList"/>
    <dgm:cxn modelId="{585599CC-6E0F-6B46-B26B-653FF11626BB}" type="presParOf" srcId="{C1BC8885-5B01-6849-BF24-A7A093548309}" destId="{C3EF3421-B867-9D46-B5DA-DE410324C0C8}" srcOrd="11" destOrd="0" presId="urn:microsoft.com/office/officeart/2008/layout/LinedList"/>
    <dgm:cxn modelId="{169DD444-BE62-8B4E-99C2-E9FE49BBCAB7}" type="presParOf" srcId="{C3EF3421-B867-9D46-B5DA-DE410324C0C8}" destId="{1C9558F4-AB5F-384F-9E6E-38679A0A075A}" srcOrd="0" destOrd="0" presId="urn:microsoft.com/office/officeart/2008/layout/LinedList"/>
    <dgm:cxn modelId="{CD6EA006-409D-114E-9538-7B109DF36987}" type="presParOf" srcId="{C3EF3421-B867-9D46-B5DA-DE410324C0C8}" destId="{1080F599-A23E-4645-A541-5152942188BD}" srcOrd="1" destOrd="0" presId="urn:microsoft.com/office/officeart/2008/layout/LinedList"/>
    <dgm:cxn modelId="{7D72B2B8-8B5D-FE4E-8F91-9E8EBCB4D1E8}" type="presParOf" srcId="{C1BC8885-5B01-6849-BF24-A7A093548309}" destId="{479750FA-5F9A-CD4F-8F60-748F076EAD7E}" srcOrd="12" destOrd="0" presId="urn:microsoft.com/office/officeart/2008/layout/LinedList"/>
    <dgm:cxn modelId="{5F245640-3CA7-E44E-8D44-E22265D15486}" type="presParOf" srcId="{C1BC8885-5B01-6849-BF24-A7A093548309}" destId="{6D3639DC-1CA4-0A43-B5F8-6BA90AA2BD10}" srcOrd="13" destOrd="0" presId="urn:microsoft.com/office/officeart/2008/layout/LinedList"/>
    <dgm:cxn modelId="{46BC270C-BD7B-1646-BA8B-1B430CA270CF}" type="presParOf" srcId="{6D3639DC-1CA4-0A43-B5F8-6BA90AA2BD10}" destId="{251950D6-A5AF-A14E-9A4A-5945574F5896}" srcOrd="0" destOrd="0" presId="urn:microsoft.com/office/officeart/2008/layout/LinedList"/>
    <dgm:cxn modelId="{5A9AAC79-2883-8E4A-874D-3F2C9B14712A}" type="presParOf" srcId="{6D3639DC-1CA4-0A43-B5F8-6BA90AA2BD10}" destId="{94958BB4-0222-C24E-9FF1-66FFD5CA8481}" srcOrd="1" destOrd="0" presId="urn:microsoft.com/office/officeart/2008/layout/LinedList"/>
    <dgm:cxn modelId="{CA8E2E68-9300-F649-ABE9-93B19E3B3237}" type="presParOf" srcId="{C1BC8885-5B01-6849-BF24-A7A093548309}" destId="{52A0A929-17B4-ED44-9A77-796DD446648D}" srcOrd="14" destOrd="0" presId="urn:microsoft.com/office/officeart/2008/layout/LinedList"/>
    <dgm:cxn modelId="{034E5A6F-4BD7-6942-8435-2FEEAA80ACAC}" type="presParOf" srcId="{C1BC8885-5B01-6849-BF24-A7A093548309}" destId="{6F882D15-9D09-774A-98DF-A6613FB1F6F1}" srcOrd="15" destOrd="0" presId="urn:microsoft.com/office/officeart/2008/layout/LinedList"/>
    <dgm:cxn modelId="{CEEC52E0-33AE-354B-922D-22F5AE71EC5B}" type="presParOf" srcId="{6F882D15-9D09-774A-98DF-A6613FB1F6F1}" destId="{F6C4FC4D-F63E-9F4E-A6A7-F71490155CD3}" srcOrd="0" destOrd="0" presId="urn:microsoft.com/office/officeart/2008/layout/LinedList"/>
    <dgm:cxn modelId="{1DD4A49D-03A6-844B-BFDA-2B1FD834AEF0}" type="presParOf" srcId="{6F882D15-9D09-774A-98DF-A6613FB1F6F1}" destId="{265C7E71-2F91-634E-B530-8B31F0CF6859}"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B5D3C2-2DC1-A34E-A476-0B2CC4A7AE3F}">
      <dsp:nvSpPr>
        <dsp:cNvPr id="0" name=""/>
        <dsp:cNvSpPr/>
      </dsp:nvSpPr>
      <dsp:spPr>
        <a:xfrm>
          <a:off x="0" y="0"/>
          <a:ext cx="6714744"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24D9512-329F-1549-A6C0-6D9643331C84}">
      <dsp:nvSpPr>
        <dsp:cNvPr id="0" name=""/>
        <dsp:cNvSpPr/>
      </dsp:nvSpPr>
      <dsp:spPr>
        <a:xfrm>
          <a:off x="0" y="0"/>
          <a:ext cx="6714744" cy="537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Simple </a:t>
          </a:r>
          <a:r>
            <a:rPr lang="en-US" sz="2200" b="1" kern="1200"/>
            <a:t>and</a:t>
          </a:r>
          <a:r>
            <a:rPr lang="en-US" sz="2200" kern="1200"/>
            <a:t> robust</a:t>
          </a:r>
        </a:p>
      </dsp:txBody>
      <dsp:txXfrm>
        <a:off x="0" y="0"/>
        <a:ext cx="6714744" cy="537933"/>
      </dsp:txXfrm>
    </dsp:sp>
    <dsp:sp modelId="{709EE16A-474C-814E-9217-7B0D5B8D53A6}">
      <dsp:nvSpPr>
        <dsp:cNvPr id="0" name=""/>
        <dsp:cNvSpPr/>
      </dsp:nvSpPr>
      <dsp:spPr>
        <a:xfrm>
          <a:off x="0" y="537933"/>
          <a:ext cx="6714744" cy="0"/>
        </a:xfrm>
        <a:prstGeom prst="line">
          <a:avLst/>
        </a:prstGeom>
        <a:solidFill>
          <a:schemeClr val="accent2">
            <a:hueOff val="920516"/>
            <a:satOff val="-2642"/>
            <a:lumOff val="-4230"/>
            <a:alphaOff val="0"/>
          </a:schemeClr>
        </a:solidFill>
        <a:ln w="19050" cap="flat" cmpd="sng" algn="ctr">
          <a:solidFill>
            <a:schemeClr val="accent2">
              <a:hueOff val="920516"/>
              <a:satOff val="-2642"/>
              <a:lumOff val="-423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129948A-3B14-3448-8870-F40825C82E35}">
      <dsp:nvSpPr>
        <dsp:cNvPr id="0" name=""/>
        <dsp:cNvSpPr/>
      </dsp:nvSpPr>
      <dsp:spPr>
        <a:xfrm>
          <a:off x="0" y="537933"/>
          <a:ext cx="6714744" cy="537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Capable - searchable, sortable, maintainable</a:t>
          </a:r>
        </a:p>
      </dsp:txBody>
      <dsp:txXfrm>
        <a:off x="0" y="537933"/>
        <a:ext cx="6714744" cy="537933"/>
      </dsp:txXfrm>
    </dsp:sp>
    <dsp:sp modelId="{CB5F7ED0-480E-0045-8C9B-A1EBE9A78160}">
      <dsp:nvSpPr>
        <dsp:cNvPr id="0" name=""/>
        <dsp:cNvSpPr/>
      </dsp:nvSpPr>
      <dsp:spPr>
        <a:xfrm>
          <a:off x="0" y="1075866"/>
          <a:ext cx="6714744" cy="0"/>
        </a:xfrm>
        <a:prstGeom prst="line">
          <a:avLst/>
        </a:prstGeom>
        <a:solidFill>
          <a:schemeClr val="accent2">
            <a:hueOff val="1841032"/>
            <a:satOff val="-5284"/>
            <a:lumOff val="-8460"/>
            <a:alphaOff val="0"/>
          </a:schemeClr>
        </a:solidFill>
        <a:ln w="19050" cap="flat" cmpd="sng" algn="ctr">
          <a:solidFill>
            <a:schemeClr val="accent2">
              <a:hueOff val="1841032"/>
              <a:satOff val="-5284"/>
              <a:lumOff val="-846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BD30331-91AF-F94C-A8B5-203D00DB8C50}">
      <dsp:nvSpPr>
        <dsp:cNvPr id="0" name=""/>
        <dsp:cNvSpPr/>
      </dsp:nvSpPr>
      <dsp:spPr>
        <a:xfrm>
          <a:off x="0" y="1075866"/>
          <a:ext cx="6714744" cy="537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No special database knowledge required </a:t>
          </a:r>
        </a:p>
      </dsp:txBody>
      <dsp:txXfrm>
        <a:off x="0" y="1075866"/>
        <a:ext cx="6714744" cy="537933"/>
      </dsp:txXfrm>
    </dsp:sp>
    <dsp:sp modelId="{574E85B8-1FA5-0143-B5D9-5E787B3028DF}">
      <dsp:nvSpPr>
        <dsp:cNvPr id="0" name=""/>
        <dsp:cNvSpPr/>
      </dsp:nvSpPr>
      <dsp:spPr>
        <a:xfrm>
          <a:off x="0" y="1613799"/>
          <a:ext cx="6714744" cy="0"/>
        </a:xfrm>
        <a:prstGeom prst="line">
          <a:avLst/>
        </a:prstGeom>
        <a:solidFill>
          <a:schemeClr val="accent2">
            <a:hueOff val="2761548"/>
            <a:satOff val="-7926"/>
            <a:lumOff val="-12690"/>
            <a:alphaOff val="0"/>
          </a:schemeClr>
        </a:solidFill>
        <a:ln w="19050" cap="flat" cmpd="sng" algn="ctr">
          <a:solidFill>
            <a:schemeClr val="accent2">
              <a:hueOff val="2761548"/>
              <a:satOff val="-7926"/>
              <a:lumOff val="-1269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20D9B6DB-E148-4544-8FC7-987886502208}">
      <dsp:nvSpPr>
        <dsp:cNvPr id="0" name=""/>
        <dsp:cNvSpPr/>
      </dsp:nvSpPr>
      <dsp:spPr>
        <a:xfrm>
          <a:off x="0" y="1613799"/>
          <a:ext cx="6714744" cy="537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Not dependent on special software</a:t>
          </a:r>
        </a:p>
      </dsp:txBody>
      <dsp:txXfrm>
        <a:off x="0" y="1613799"/>
        <a:ext cx="6714744" cy="537933"/>
      </dsp:txXfrm>
    </dsp:sp>
    <dsp:sp modelId="{7CB2FF08-DC51-FE41-9075-618BFD648785}">
      <dsp:nvSpPr>
        <dsp:cNvPr id="0" name=""/>
        <dsp:cNvSpPr/>
      </dsp:nvSpPr>
      <dsp:spPr>
        <a:xfrm>
          <a:off x="0" y="2151732"/>
          <a:ext cx="6714744" cy="0"/>
        </a:xfrm>
        <a:prstGeom prst="line">
          <a:avLst/>
        </a:prstGeom>
        <a:solidFill>
          <a:schemeClr val="accent2">
            <a:hueOff val="3682064"/>
            <a:satOff val="-10567"/>
            <a:lumOff val="-16919"/>
            <a:alphaOff val="0"/>
          </a:schemeClr>
        </a:solidFill>
        <a:ln w="19050" cap="flat" cmpd="sng" algn="ctr">
          <a:solidFill>
            <a:schemeClr val="accent2">
              <a:hueOff val="3682064"/>
              <a:satOff val="-10567"/>
              <a:lumOff val="-16919"/>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CDF0FA91-791C-3C4F-86C7-3F1AB7537C09}">
      <dsp:nvSpPr>
        <dsp:cNvPr id="0" name=""/>
        <dsp:cNvSpPr/>
      </dsp:nvSpPr>
      <dsp:spPr>
        <a:xfrm>
          <a:off x="0" y="2151732"/>
          <a:ext cx="6714744" cy="537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Not dependent on a particular operating system</a:t>
          </a:r>
        </a:p>
      </dsp:txBody>
      <dsp:txXfrm>
        <a:off x="0" y="2151732"/>
        <a:ext cx="6714744" cy="537933"/>
      </dsp:txXfrm>
    </dsp:sp>
    <dsp:sp modelId="{31025D16-7A27-F544-B944-77D4695F50BE}">
      <dsp:nvSpPr>
        <dsp:cNvPr id="0" name=""/>
        <dsp:cNvSpPr/>
      </dsp:nvSpPr>
      <dsp:spPr>
        <a:xfrm>
          <a:off x="0" y="2689665"/>
          <a:ext cx="6714744" cy="0"/>
        </a:xfrm>
        <a:prstGeom prst="line">
          <a:avLst/>
        </a:prstGeom>
        <a:solidFill>
          <a:schemeClr val="accent2">
            <a:hueOff val="4602580"/>
            <a:satOff val="-13209"/>
            <a:lumOff val="-21149"/>
            <a:alphaOff val="0"/>
          </a:schemeClr>
        </a:solidFill>
        <a:ln w="19050" cap="flat" cmpd="sng" algn="ctr">
          <a:solidFill>
            <a:schemeClr val="accent2">
              <a:hueOff val="4602580"/>
              <a:satOff val="-13209"/>
              <a:lumOff val="-21149"/>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1C9558F4-AB5F-384F-9E6E-38679A0A075A}">
      <dsp:nvSpPr>
        <dsp:cNvPr id="0" name=""/>
        <dsp:cNvSpPr/>
      </dsp:nvSpPr>
      <dsp:spPr>
        <a:xfrm>
          <a:off x="0" y="2689665"/>
          <a:ext cx="6714744" cy="537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Not dependent on a specific vendor.</a:t>
          </a:r>
        </a:p>
      </dsp:txBody>
      <dsp:txXfrm>
        <a:off x="0" y="2689665"/>
        <a:ext cx="6714744" cy="537933"/>
      </dsp:txXfrm>
    </dsp:sp>
    <dsp:sp modelId="{479750FA-5F9A-CD4F-8F60-748F076EAD7E}">
      <dsp:nvSpPr>
        <dsp:cNvPr id="0" name=""/>
        <dsp:cNvSpPr/>
      </dsp:nvSpPr>
      <dsp:spPr>
        <a:xfrm>
          <a:off x="0" y="3227598"/>
          <a:ext cx="6714744" cy="0"/>
        </a:xfrm>
        <a:prstGeom prst="line">
          <a:avLst/>
        </a:prstGeom>
        <a:solidFill>
          <a:schemeClr val="accent2">
            <a:hueOff val="5523096"/>
            <a:satOff val="-15851"/>
            <a:lumOff val="-25379"/>
            <a:alphaOff val="0"/>
          </a:schemeClr>
        </a:solidFill>
        <a:ln w="19050" cap="flat" cmpd="sng" algn="ctr">
          <a:solidFill>
            <a:schemeClr val="accent2">
              <a:hueOff val="5523096"/>
              <a:satOff val="-15851"/>
              <a:lumOff val="-25379"/>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251950D6-A5AF-A14E-9A4A-5945574F5896}">
      <dsp:nvSpPr>
        <dsp:cNvPr id="0" name=""/>
        <dsp:cNvSpPr/>
      </dsp:nvSpPr>
      <dsp:spPr>
        <a:xfrm>
          <a:off x="0" y="3227598"/>
          <a:ext cx="6714744" cy="537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Sharable</a:t>
          </a:r>
        </a:p>
      </dsp:txBody>
      <dsp:txXfrm>
        <a:off x="0" y="3227598"/>
        <a:ext cx="6714744" cy="537933"/>
      </dsp:txXfrm>
    </dsp:sp>
    <dsp:sp modelId="{52A0A929-17B4-ED44-9A77-796DD446648D}">
      <dsp:nvSpPr>
        <dsp:cNvPr id="0" name=""/>
        <dsp:cNvSpPr/>
      </dsp:nvSpPr>
      <dsp:spPr>
        <a:xfrm>
          <a:off x="0" y="3765531"/>
          <a:ext cx="6714744" cy="0"/>
        </a:xfrm>
        <a:prstGeom prst="line">
          <a:avLst/>
        </a:prstGeom>
        <a:solidFill>
          <a:schemeClr val="accent2">
            <a:hueOff val="6443612"/>
            <a:satOff val="-18493"/>
            <a:lumOff val="-29609"/>
            <a:alphaOff val="0"/>
          </a:schemeClr>
        </a:solidFill>
        <a:ln w="19050" cap="flat" cmpd="sng" algn="ctr">
          <a:solidFill>
            <a:schemeClr val="accent2">
              <a:hueOff val="6443612"/>
              <a:satOff val="-18493"/>
              <a:lumOff val="-29609"/>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6C4FC4D-F63E-9F4E-A6A7-F71490155CD3}">
      <dsp:nvSpPr>
        <dsp:cNvPr id="0" name=""/>
        <dsp:cNvSpPr/>
      </dsp:nvSpPr>
      <dsp:spPr>
        <a:xfrm>
          <a:off x="0" y="3765531"/>
          <a:ext cx="6714744" cy="537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Extensible – see Label Printing and Advanced Reports</a:t>
          </a:r>
        </a:p>
      </dsp:txBody>
      <dsp:txXfrm>
        <a:off x="0" y="3765531"/>
        <a:ext cx="6714744" cy="537933"/>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80A4D-3820-494A-8D65-B1F6B6EBEC87}" type="datetimeFigureOut">
              <a:rPr lang="en-US" smtClean="0"/>
              <a:t>1/18/25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529034-4D19-764F-85E7-121320EFE523}" type="slidenum">
              <a:rPr lang="en-US" smtClean="0"/>
              <a:t>‹#›</a:t>
            </a:fld>
            <a:endParaRPr lang="en-US" dirty="0"/>
          </a:p>
        </p:txBody>
      </p:sp>
    </p:spTree>
    <p:extLst>
      <p:ext uri="{BB962C8B-B14F-4D97-AF65-F5344CB8AC3E}">
        <p14:creationId xmlns:p14="http://schemas.microsoft.com/office/powerpoint/2010/main" val="757622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The location ID provides the connection between specimens and the location where they were found.  </a:t>
            </a:r>
          </a:p>
          <a:p>
            <a:pPr marL="0" indent="0">
              <a:buNone/>
            </a:pPr>
            <a:endParaRPr lang="en-US" dirty="0"/>
          </a:p>
          <a:p>
            <a:pPr marL="0" indent="0">
              <a:buNone/>
            </a:pPr>
            <a:r>
              <a:rPr lang="en-US" b="1" dirty="0"/>
              <a:t>Loc-id</a:t>
            </a:r>
            <a:r>
              <a:rPr lang="en-US" dirty="0"/>
              <a:t> in </a:t>
            </a:r>
            <a:r>
              <a:rPr lang="en-US" b="1" i="1" dirty="0"/>
              <a:t>Specimens</a:t>
            </a:r>
            <a:r>
              <a:rPr lang="en-US" dirty="0"/>
              <a:t> should be one of the items in the </a:t>
            </a:r>
            <a:r>
              <a:rPr lang="en-US" b="1" dirty="0"/>
              <a:t>ID</a:t>
            </a:r>
            <a:r>
              <a:rPr lang="en-US" dirty="0"/>
              <a:t> column of </a:t>
            </a:r>
            <a:r>
              <a:rPr lang="en-US" b="1" i="1" dirty="0"/>
              <a:t>Locations</a:t>
            </a:r>
            <a:r>
              <a:rPr lang="en-US" dirty="0"/>
              <a:t> (with exceptions for purchases or other items I did not collect).</a:t>
            </a:r>
          </a:p>
          <a:p>
            <a:pPr marL="0" indent="0">
              <a:buNone/>
            </a:pPr>
            <a:endParaRPr lang="en-US" dirty="0"/>
          </a:p>
          <a:p>
            <a:pPr marL="0" indent="0">
              <a:buNone/>
            </a:pPr>
            <a:r>
              <a:rPr lang="en-US" dirty="0"/>
              <a:t>The </a:t>
            </a:r>
            <a:r>
              <a:rPr lang="en-US" b="1" i="1" dirty="0"/>
              <a:t>References</a:t>
            </a:r>
            <a:r>
              <a:rPr lang="en-US" dirty="0"/>
              <a:t> table provides a list of publications used for identification.  Each has a unique id consisting of the first two characters of the authors name and the last two digits of the year. </a:t>
            </a:r>
          </a:p>
          <a:p>
            <a:pPr marL="0" indent="0">
              <a:buNone/>
            </a:pPr>
            <a:r>
              <a:rPr lang="en-US" dirty="0"/>
              <a:t>Thus </a:t>
            </a:r>
            <a:r>
              <a:rPr lang="en-US" i="1" dirty="0"/>
              <a:t>MC-14 </a:t>
            </a:r>
            <a:r>
              <a:rPr lang="en-US" dirty="0"/>
              <a:t> is the ID for McKinzie’s  </a:t>
            </a:r>
            <a:r>
              <a:rPr lang="en-US" sz="1800" b="0" i="0" u="none" strike="noStrike" dirty="0">
                <a:effectLst/>
                <a:latin typeface="Arial" panose="020B0604020202020204" pitchFamily="34" charset="0"/>
              </a:rPr>
              <a:t>Oklahoma </a:t>
            </a:r>
            <a:r>
              <a:rPr lang="en-US" sz="1800" b="0" i="1" u="none" strike="noStrike" dirty="0">
                <a:effectLst/>
                <a:latin typeface="Arial" panose="020B0604020202020204" pitchFamily="34" charset="0"/>
              </a:rPr>
              <a:t>Fossil </a:t>
            </a:r>
            <a:r>
              <a:rPr lang="en-US" sz="1800" b="0" i="1" u="none" strike="noStrike" dirty="0" err="1">
                <a:effectLst/>
                <a:latin typeface="Arial" panose="020B0604020202020204" pitchFamily="34" charset="0"/>
              </a:rPr>
              <a:t>Localitites</a:t>
            </a:r>
            <a:r>
              <a:rPr lang="en-US" sz="1800" b="0" i="1" u="none" strike="noStrike" dirty="0">
                <a:effectLst/>
                <a:latin typeface="Arial" panose="020B0604020202020204" pitchFamily="34" charset="0"/>
              </a:rPr>
              <a:t>, </a:t>
            </a:r>
            <a:r>
              <a:rPr lang="en-US" sz="1800" b="0" i="0" u="none" strike="noStrike" dirty="0">
                <a:effectLst/>
                <a:latin typeface="Arial" panose="020B0604020202020204" pitchFamily="34" charset="0"/>
              </a:rPr>
              <a:t>2014</a:t>
            </a:r>
            <a:endParaRPr lang="en-US" dirty="0"/>
          </a:p>
          <a:p>
            <a:pPr marL="0" indent="0">
              <a:buNone/>
            </a:pPr>
            <a:endParaRPr lang="en-US" dirty="0"/>
          </a:p>
          <a:p>
            <a:pPr marL="0" indent="0">
              <a:buNone/>
            </a:pPr>
            <a:r>
              <a:rPr lang="en-US" dirty="0"/>
              <a:t>These are entered in the </a:t>
            </a:r>
            <a:r>
              <a:rPr lang="en-US" b="1" dirty="0"/>
              <a:t>Reference</a:t>
            </a:r>
            <a:r>
              <a:rPr lang="en-US" dirty="0"/>
              <a:t> column for specimens and </a:t>
            </a:r>
            <a:r>
              <a:rPr lang="en-US" b="1" dirty="0"/>
              <a:t>Citation</a:t>
            </a:r>
            <a:r>
              <a:rPr lang="en-US" dirty="0"/>
              <a:t> column for  locations, normally also with a page number so someone else can follow your process of identification of the specimen.</a:t>
            </a:r>
          </a:p>
          <a:p>
            <a:endParaRPr lang="en-US" dirty="0"/>
          </a:p>
        </p:txBody>
      </p:sp>
      <p:sp>
        <p:nvSpPr>
          <p:cNvPr id="4" name="Slide Number Placeholder 3"/>
          <p:cNvSpPr>
            <a:spLocks noGrp="1"/>
          </p:cNvSpPr>
          <p:nvPr>
            <p:ph type="sldNum" sz="quarter" idx="5"/>
          </p:nvPr>
        </p:nvSpPr>
        <p:spPr/>
        <p:txBody>
          <a:bodyPr/>
          <a:lstStyle/>
          <a:p>
            <a:fld id="{11529034-4D19-764F-85E7-121320EFE523}" type="slidenum">
              <a:rPr lang="en-US" smtClean="0"/>
              <a:t>14</a:t>
            </a:fld>
            <a:endParaRPr lang="en-US" dirty="0"/>
          </a:p>
        </p:txBody>
      </p:sp>
    </p:spTree>
    <p:extLst>
      <p:ext uri="{BB962C8B-B14F-4D97-AF65-F5344CB8AC3E}">
        <p14:creationId xmlns:p14="http://schemas.microsoft.com/office/powerpoint/2010/main" val="906776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Drawers have a label inside.  E.g. ‘E1’.   And a label indicating when they were last inventoried.</a:t>
            </a:r>
          </a:p>
        </p:txBody>
      </p:sp>
      <p:sp>
        <p:nvSpPr>
          <p:cNvPr id="4" name="Slide Number Placeholder 3"/>
          <p:cNvSpPr>
            <a:spLocks noGrp="1"/>
          </p:cNvSpPr>
          <p:nvPr>
            <p:ph type="sldNum" sz="quarter" idx="5"/>
          </p:nvPr>
        </p:nvSpPr>
        <p:spPr/>
        <p:txBody>
          <a:bodyPr/>
          <a:lstStyle/>
          <a:p>
            <a:fld id="{11529034-4D19-764F-85E7-121320EFE523}" type="slidenum">
              <a:rPr lang="en-US" smtClean="0"/>
              <a:t>19</a:t>
            </a:fld>
            <a:endParaRPr lang="en-US" dirty="0"/>
          </a:p>
        </p:txBody>
      </p:sp>
    </p:spTree>
    <p:extLst>
      <p:ext uri="{BB962C8B-B14F-4D97-AF65-F5344CB8AC3E}">
        <p14:creationId xmlns:p14="http://schemas.microsoft.com/office/powerpoint/2010/main" val="2216042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529034-4D19-764F-85E7-121320EFE523}" type="slidenum">
              <a:rPr lang="en-US" smtClean="0"/>
              <a:t>26</a:t>
            </a:fld>
            <a:endParaRPr lang="en-US" dirty="0"/>
          </a:p>
        </p:txBody>
      </p:sp>
    </p:spTree>
    <p:extLst>
      <p:ext uri="{BB962C8B-B14F-4D97-AF65-F5344CB8AC3E}">
        <p14:creationId xmlns:p14="http://schemas.microsoft.com/office/powerpoint/2010/main" val="831773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note.  Do not leave blank lines in your specimen table.  Filters can be unforgiving in that they usually assume the end of data to be filtered is the first blank line they encounter.</a:t>
            </a:r>
          </a:p>
        </p:txBody>
      </p:sp>
      <p:sp>
        <p:nvSpPr>
          <p:cNvPr id="4" name="Slide Number Placeholder 3"/>
          <p:cNvSpPr>
            <a:spLocks noGrp="1"/>
          </p:cNvSpPr>
          <p:nvPr>
            <p:ph type="sldNum" sz="quarter" idx="5"/>
          </p:nvPr>
        </p:nvSpPr>
        <p:spPr/>
        <p:txBody>
          <a:bodyPr/>
          <a:lstStyle/>
          <a:p>
            <a:fld id="{11529034-4D19-764F-85E7-121320EFE523}" type="slidenum">
              <a:rPr lang="en-US" smtClean="0"/>
              <a:t>29</a:t>
            </a:fld>
            <a:endParaRPr lang="en-US" dirty="0"/>
          </a:p>
        </p:txBody>
      </p:sp>
    </p:spTree>
    <p:extLst>
      <p:ext uri="{BB962C8B-B14F-4D97-AF65-F5344CB8AC3E}">
        <p14:creationId xmlns:p14="http://schemas.microsoft.com/office/powerpoint/2010/main" val="984723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4C324-CB95-2C00-A1BE-9E224CC83D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DCC653F-5F69-32A1-FF16-679A36020E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AAAA73-4F66-DFE5-0947-0459ECA094DB}"/>
              </a:ext>
            </a:extLst>
          </p:cNvPr>
          <p:cNvSpPr>
            <a:spLocks noGrp="1"/>
          </p:cNvSpPr>
          <p:nvPr>
            <p:ph type="dt" sz="half" idx="10"/>
          </p:nvPr>
        </p:nvSpPr>
        <p:spPr/>
        <p:txBody>
          <a:bodyPr/>
          <a:lstStyle/>
          <a:p>
            <a:fld id="{6BB0D23A-4ECA-D34B-AAB1-3F39132CAC5F}" type="datetime3">
              <a:rPr lang="en-US" smtClean="0"/>
              <a:t>18 January 2025</a:t>
            </a:fld>
            <a:endParaRPr lang="en-US" dirty="0"/>
          </a:p>
        </p:txBody>
      </p:sp>
      <p:sp>
        <p:nvSpPr>
          <p:cNvPr id="5" name="Footer Placeholder 4">
            <a:extLst>
              <a:ext uri="{FF2B5EF4-FFF2-40B4-BE49-F238E27FC236}">
                <a16:creationId xmlns:a16="http://schemas.microsoft.com/office/drawing/2014/main" id="{D50F392D-4431-F713-A161-B3DFB657053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E4207CD-9349-AEBA-DEB4-D2D3FA242440}"/>
              </a:ext>
            </a:extLst>
          </p:cNvPr>
          <p:cNvSpPr>
            <a:spLocks noGrp="1"/>
          </p:cNvSpPr>
          <p:nvPr>
            <p:ph type="sldNum" sz="quarter" idx="12"/>
          </p:nvPr>
        </p:nvSpPr>
        <p:spPr/>
        <p:txBody>
          <a:bodyPr/>
          <a:lstStyle/>
          <a:p>
            <a:fld id="{BD065F6E-C564-DC4C-9CD2-DA240A72CE20}" type="slidenum">
              <a:rPr lang="en-US" smtClean="0"/>
              <a:pPr/>
              <a:t>‹#›</a:t>
            </a:fld>
            <a:endParaRPr lang="en-US" dirty="0"/>
          </a:p>
        </p:txBody>
      </p:sp>
    </p:spTree>
    <p:extLst>
      <p:ext uri="{BB962C8B-B14F-4D97-AF65-F5344CB8AC3E}">
        <p14:creationId xmlns:p14="http://schemas.microsoft.com/office/powerpoint/2010/main" val="3189459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AC1DC-EC5E-E7A5-AAAD-8BCDF0AD429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8E1B01-CFE3-1FE2-BD02-1DDE6C6829B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281506-C35B-10CD-CB61-7BF78C46BD74}"/>
              </a:ext>
            </a:extLst>
          </p:cNvPr>
          <p:cNvSpPr>
            <a:spLocks noGrp="1"/>
          </p:cNvSpPr>
          <p:nvPr>
            <p:ph type="dt" sz="half" idx="10"/>
          </p:nvPr>
        </p:nvSpPr>
        <p:spPr/>
        <p:txBody>
          <a:bodyPr/>
          <a:lstStyle/>
          <a:p>
            <a:fld id="{6FF30668-5C10-854B-98D1-4501FDA5FF28}" type="datetime3">
              <a:rPr lang="en-US" smtClean="0"/>
              <a:t>18 January 2025</a:t>
            </a:fld>
            <a:endParaRPr lang="en-US" dirty="0"/>
          </a:p>
        </p:txBody>
      </p:sp>
      <p:sp>
        <p:nvSpPr>
          <p:cNvPr id="5" name="Footer Placeholder 4">
            <a:extLst>
              <a:ext uri="{FF2B5EF4-FFF2-40B4-BE49-F238E27FC236}">
                <a16:creationId xmlns:a16="http://schemas.microsoft.com/office/drawing/2014/main" id="{D3A2CA87-EF25-B72C-DB44-0950BB63FF9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0976A63-FEF9-0ABE-2794-CD41E6547812}"/>
              </a:ext>
            </a:extLst>
          </p:cNvPr>
          <p:cNvSpPr>
            <a:spLocks noGrp="1"/>
          </p:cNvSpPr>
          <p:nvPr>
            <p:ph type="sldNum" sz="quarter" idx="12"/>
          </p:nvPr>
        </p:nvSpPr>
        <p:spPr/>
        <p:txBody>
          <a:bodyPr/>
          <a:lstStyle/>
          <a:p>
            <a:fld id="{EA6C8EE0-0C26-0F4B-99BE-6D53732EA2B3}" type="slidenum">
              <a:rPr lang="en-US" smtClean="0"/>
              <a:t>‹#›</a:t>
            </a:fld>
            <a:endParaRPr lang="en-US" dirty="0"/>
          </a:p>
        </p:txBody>
      </p:sp>
    </p:spTree>
    <p:extLst>
      <p:ext uri="{BB962C8B-B14F-4D97-AF65-F5344CB8AC3E}">
        <p14:creationId xmlns:p14="http://schemas.microsoft.com/office/powerpoint/2010/main" val="419422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ABFD6CC-891D-CEBB-A4E3-3BD6375560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11E9B61-6732-7C92-35E3-D549743F6D6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BB9506-ED69-A52E-F90F-4E0246F654B6}"/>
              </a:ext>
            </a:extLst>
          </p:cNvPr>
          <p:cNvSpPr>
            <a:spLocks noGrp="1"/>
          </p:cNvSpPr>
          <p:nvPr>
            <p:ph type="dt" sz="half" idx="10"/>
          </p:nvPr>
        </p:nvSpPr>
        <p:spPr/>
        <p:txBody>
          <a:bodyPr/>
          <a:lstStyle/>
          <a:p>
            <a:fld id="{44B538F6-D26D-9D4C-82E0-0236935007B8}" type="datetime3">
              <a:rPr lang="en-US" smtClean="0"/>
              <a:t>18 January 2025</a:t>
            </a:fld>
            <a:endParaRPr lang="en-US" dirty="0"/>
          </a:p>
        </p:txBody>
      </p:sp>
      <p:sp>
        <p:nvSpPr>
          <p:cNvPr id="5" name="Footer Placeholder 4">
            <a:extLst>
              <a:ext uri="{FF2B5EF4-FFF2-40B4-BE49-F238E27FC236}">
                <a16:creationId xmlns:a16="http://schemas.microsoft.com/office/drawing/2014/main" id="{FB735AB4-57C2-E6C9-BBE0-8F3353879FE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EC2BAF4-F49E-C5EA-1E57-D02388DCEC8E}"/>
              </a:ext>
            </a:extLst>
          </p:cNvPr>
          <p:cNvSpPr>
            <a:spLocks noGrp="1"/>
          </p:cNvSpPr>
          <p:nvPr>
            <p:ph type="sldNum" sz="quarter" idx="12"/>
          </p:nvPr>
        </p:nvSpPr>
        <p:spPr/>
        <p:txBody>
          <a:bodyPr/>
          <a:lstStyle/>
          <a:p>
            <a:fld id="{EA6C8EE0-0C26-0F4B-99BE-6D53732EA2B3}" type="slidenum">
              <a:rPr lang="en-US" smtClean="0"/>
              <a:t>‹#›</a:t>
            </a:fld>
            <a:endParaRPr lang="en-US" dirty="0"/>
          </a:p>
        </p:txBody>
      </p:sp>
    </p:spTree>
    <p:extLst>
      <p:ext uri="{BB962C8B-B14F-4D97-AF65-F5344CB8AC3E}">
        <p14:creationId xmlns:p14="http://schemas.microsoft.com/office/powerpoint/2010/main" val="4145118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F40CA-9EB8-810C-A0D8-0A3332B201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65213E-5EC9-5C3B-05A4-E4D4A66669B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8E0473-C686-5E27-F90C-7D01A00632B3}"/>
              </a:ext>
            </a:extLst>
          </p:cNvPr>
          <p:cNvSpPr>
            <a:spLocks noGrp="1"/>
          </p:cNvSpPr>
          <p:nvPr>
            <p:ph type="dt" sz="half" idx="10"/>
          </p:nvPr>
        </p:nvSpPr>
        <p:spPr/>
        <p:txBody>
          <a:bodyPr/>
          <a:lstStyle/>
          <a:p>
            <a:fld id="{4D71A6B2-FCDD-F84C-BDC5-ADE15FC488C8}" type="datetime3">
              <a:rPr lang="en-US" smtClean="0"/>
              <a:t>18 January 2025</a:t>
            </a:fld>
            <a:endParaRPr lang="en-US" dirty="0"/>
          </a:p>
        </p:txBody>
      </p:sp>
      <p:sp>
        <p:nvSpPr>
          <p:cNvPr id="5" name="Footer Placeholder 4">
            <a:extLst>
              <a:ext uri="{FF2B5EF4-FFF2-40B4-BE49-F238E27FC236}">
                <a16:creationId xmlns:a16="http://schemas.microsoft.com/office/drawing/2014/main" id="{D619E290-361C-FD32-724A-0F57EAE193D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220451-3254-8F1F-43F8-1D72A063EA21}"/>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39454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C9960-B15E-6B18-EAD7-C85AB6ED48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ADA2146-9C12-4D7F-D47F-3BA8D21F47D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CAF7275-B0B9-F02D-2D8E-1C4EB9B64331}"/>
              </a:ext>
            </a:extLst>
          </p:cNvPr>
          <p:cNvSpPr>
            <a:spLocks noGrp="1"/>
          </p:cNvSpPr>
          <p:nvPr>
            <p:ph type="dt" sz="half" idx="10"/>
          </p:nvPr>
        </p:nvSpPr>
        <p:spPr/>
        <p:txBody>
          <a:bodyPr/>
          <a:lstStyle/>
          <a:p>
            <a:fld id="{997C4DFB-E64B-5E47-A420-120175A819C5}" type="datetime3">
              <a:rPr lang="en-US" smtClean="0"/>
              <a:t>18 January 2025</a:t>
            </a:fld>
            <a:endParaRPr lang="en-US" dirty="0"/>
          </a:p>
        </p:txBody>
      </p:sp>
      <p:sp>
        <p:nvSpPr>
          <p:cNvPr id="5" name="Footer Placeholder 4">
            <a:extLst>
              <a:ext uri="{FF2B5EF4-FFF2-40B4-BE49-F238E27FC236}">
                <a16:creationId xmlns:a16="http://schemas.microsoft.com/office/drawing/2014/main" id="{3E6C4FE0-271F-0889-FE91-E5E6121A8BC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F4A8385-5558-C16C-331B-CF5231EA1BED}"/>
              </a:ext>
            </a:extLst>
          </p:cNvPr>
          <p:cNvSpPr>
            <a:spLocks noGrp="1"/>
          </p:cNvSpPr>
          <p:nvPr>
            <p:ph type="sldNum" sz="quarter" idx="12"/>
          </p:nvPr>
        </p:nvSpPr>
        <p:spPr/>
        <p:txBody>
          <a:bodyPr/>
          <a:lstStyle/>
          <a:p>
            <a:fld id="{EA6C8EE0-0C26-0F4B-99BE-6D53732EA2B3}" type="slidenum">
              <a:rPr lang="en-US" smtClean="0"/>
              <a:t>‹#›</a:t>
            </a:fld>
            <a:endParaRPr lang="en-US" dirty="0"/>
          </a:p>
        </p:txBody>
      </p:sp>
    </p:spTree>
    <p:extLst>
      <p:ext uri="{BB962C8B-B14F-4D97-AF65-F5344CB8AC3E}">
        <p14:creationId xmlns:p14="http://schemas.microsoft.com/office/powerpoint/2010/main" val="2572557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C6132-A198-B5DA-F210-89CC48875F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61E555-922D-954E-2F5E-FA14BE7FD0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006105-B359-3331-3E59-DD3FB476056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F4D7265-09BC-9B4A-8919-60C13ECDA3B2}"/>
              </a:ext>
            </a:extLst>
          </p:cNvPr>
          <p:cNvSpPr>
            <a:spLocks noGrp="1"/>
          </p:cNvSpPr>
          <p:nvPr>
            <p:ph type="dt" sz="half" idx="10"/>
          </p:nvPr>
        </p:nvSpPr>
        <p:spPr/>
        <p:txBody>
          <a:bodyPr/>
          <a:lstStyle/>
          <a:p>
            <a:fld id="{BA6CF619-0D62-164E-97BA-7EC79C1E811E}" type="datetime3">
              <a:rPr lang="en-US" smtClean="0"/>
              <a:t>18 January 2025</a:t>
            </a:fld>
            <a:endParaRPr lang="en-US" dirty="0"/>
          </a:p>
        </p:txBody>
      </p:sp>
      <p:sp>
        <p:nvSpPr>
          <p:cNvPr id="6" name="Footer Placeholder 5">
            <a:extLst>
              <a:ext uri="{FF2B5EF4-FFF2-40B4-BE49-F238E27FC236}">
                <a16:creationId xmlns:a16="http://schemas.microsoft.com/office/drawing/2014/main" id="{9221D207-D392-8060-6217-8606126DAD2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C61A5D-8A94-3F3F-2D8E-FD564BB809B7}"/>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784786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38AE0-F4FB-2135-1223-3D70540FF4C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E95324-0034-B066-6FAF-CBC76A2DCE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FE98B0-D7A7-DF85-2C6C-D5C34500426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7AF3A1E-AC7A-F941-02CE-9CE7DF4C02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FDD8CF-00A0-2626-5611-C85E15373D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C1F6C9D-75E9-4527-2D44-9737C4B3911F}"/>
              </a:ext>
            </a:extLst>
          </p:cNvPr>
          <p:cNvSpPr>
            <a:spLocks noGrp="1"/>
          </p:cNvSpPr>
          <p:nvPr>
            <p:ph type="dt" sz="half" idx="10"/>
          </p:nvPr>
        </p:nvSpPr>
        <p:spPr/>
        <p:txBody>
          <a:bodyPr/>
          <a:lstStyle/>
          <a:p>
            <a:fld id="{8D6F4BD2-B039-564D-BC42-09188316D52D}" type="datetime3">
              <a:rPr lang="en-US" smtClean="0"/>
              <a:t>18 January 2025</a:t>
            </a:fld>
            <a:endParaRPr lang="en-US" dirty="0"/>
          </a:p>
        </p:txBody>
      </p:sp>
      <p:sp>
        <p:nvSpPr>
          <p:cNvPr id="8" name="Footer Placeholder 7">
            <a:extLst>
              <a:ext uri="{FF2B5EF4-FFF2-40B4-BE49-F238E27FC236}">
                <a16:creationId xmlns:a16="http://schemas.microsoft.com/office/drawing/2014/main" id="{46C47AE7-F3E0-B69E-77F1-62F5EB09AC92}"/>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68CE4D85-8D6A-A67C-F6F8-9082295476F6}"/>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477337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A241B-71A8-6E14-6EB0-2CC0AE5D62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12A7B44-3114-CDF9-7739-08E218A2FBFD}"/>
              </a:ext>
            </a:extLst>
          </p:cNvPr>
          <p:cNvSpPr>
            <a:spLocks noGrp="1"/>
          </p:cNvSpPr>
          <p:nvPr>
            <p:ph type="dt" sz="half" idx="10"/>
          </p:nvPr>
        </p:nvSpPr>
        <p:spPr/>
        <p:txBody>
          <a:bodyPr/>
          <a:lstStyle/>
          <a:p>
            <a:fld id="{B36D13EB-8915-694D-99F7-5FB461AEEFD0}" type="datetime3">
              <a:rPr lang="en-US" smtClean="0"/>
              <a:t>18 January 2025</a:t>
            </a:fld>
            <a:endParaRPr lang="en-US" dirty="0"/>
          </a:p>
        </p:txBody>
      </p:sp>
      <p:sp>
        <p:nvSpPr>
          <p:cNvPr id="4" name="Footer Placeholder 3">
            <a:extLst>
              <a:ext uri="{FF2B5EF4-FFF2-40B4-BE49-F238E27FC236}">
                <a16:creationId xmlns:a16="http://schemas.microsoft.com/office/drawing/2014/main" id="{CB44186C-F7D1-8F87-D8C2-EDF71F38B7A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436550CD-3307-3ADB-5C6E-234CC00390E2}"/>
              </a:ext>
            </a:extLst>
          </p:cNvPr>
          <p:cNvSpPr>
            <a:spLocks noGrp="1"/>
          </p:cNvSpPr>
          <p:nvPr>
            <p:ph type="sldNum" sz="quarter" idx="12"/>
          </p:nvPr>
        </p:nvSpPr>
        <p:spPr/>
        <p:txBody>
          <a:bodyPr/>
          <a:lstStyle/>
          <a:p>
            <a:fld id="{EA6C8EE0-0C26-0F4B-99BE-6D53732EA2B3}" type="slidenum">
              <a:rPr lang="en-US" smtClean="0"/>
              <a:t>‹#›</a:t>
            </a:fld>
            <a:endParaRPr lang="en-US" dirty="0"/>
          </a:p>
        </p:txBody>
      </p:sp>
    </p:spTree>
    <p:extLst>
      <p:ext uri="{BB962C8B-B14F-4D97-AF65-F5344CB8AC3E}">
        <p14:creationId xmlns:p14="http://schemas.microsoft.com/office/powerpoint/2010/main" val="442829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90208F-102A-1CC4-C98E-00283867347A}"/>
              </a:ext>
            </a:extLst>
          </p:cNvPr>
          <p:cNvSpPr>
            <a:spLocks noGrp="1"/>
          </p:cNvSpPr>
          <p:nvPr>
            <p:ph type="dt" sz="half" idx="10"/>
          </p:nvPr>
        </p:nvSpPr>
        <p:spPr/>
        <p:txBody>
          <a:bodyPr/>
          <a:lstStyle/>
          <a:p>
            <a:fld id="{DAC11883-4ED6-EE49-8883-289925D6EBEC}" type="datetime3">
              <a:rPr lang="en-US" smtClean="0"/>
              <a:t>18 January 2025</a:t>
            </a:fld>
            <a:endParaRPr lang="en-US" dirty="0"/>
          </a:p>
        </p:txBody>
      </p:sp>
      <p:sp>
        <p:nvSpPr>
          <p:cNvPr id="3" name="Footer Placeholder 2">
            <a:extLst>
              <a:ext uri="{FF2B5EF4-FFF2-40B4-BE49-F238E27FC236}">
                <a16:creationId xmlns:a16="http://schemas.microsoft.com/office/drawing/2014/main" id="{302560EB-06C2-4A09-2983-87840918006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01DCB2D-0FCC-F81D-EBEF-8143A0ED51C7}"/>
              </a:ext>
            </a:extLst>
          </p:cNvPr>
          <p:cNvSpPr>
            <a:spLocks noGrp="1"/>
          </p:cNvSpPr>
          <p:nvPr>
            <p:ph type="sldNum" sz="quarter" idx="12"/>
          </p:nvPr>
        </p:nvSpPr>
        <p:spPr/>
        <p:txBody>
          <a:bodyPr/>
          <a:lstStyle/>
          <a:p>
            <a:fld id="{EA6C8EE0-0C26-0F4B-99BE-6D53732EA2B3}" type="slidenum">
              <a:rPr lang="en-US" smtClean="0"/>
              <a:t>‹#›</a:t>
            </a:fld>
            <a:endParaRPr lang="en-US" dirty="0"/>
          </a:p>
        </p:txBody>
      </p:sp>
    </p:spTree>
    <p:extLst>
      <p:ext uri="{BB962C8B-B14F-4D97-AF65-F5344CB8AC3E}">
        <p14:creationId xmlns:p14="http://schemas.microsoft.com/office/powerpoint/2010/main" val="403389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A6923-F180-2190-D4CB-45D12A684F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CB20812-3081-B6AD-818F-AEF9530D1C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0ED131-4615-E5B2-099B-0A2247F1D2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596955-123F-5B2F-466A-FE2434B4FB82}"/>
              </a:ext>
            </a:extLst>
          </p:cNvPr>
          <p:cNvSpPr>
            <a:spLocks noGrp="1"/>
          </p:cNvSpPr>
          <p:nvPr>
            <p:ph type="dt" sz="half" idx="10"/>
          </p:nvPr>
        </p:nvSpPr>
        <p:spPr/>
        <p:txBody>
          <a:bodyPr/>
          <a:lstStyle/>
          <a:p>
            <a:fld id="{B2F54995-529B-CF4A-A2A6-F158333F2A3C}" type="datetime3">
              <a:rPr lang="en-US" smtClean="0"/>
              <a:t>18 January 2025</a:t>
            </a:fld>
            <a:endParaRPr lang="en-US" dirty="0"/>
          </a:p>
        </p:txBody>
      </p:sp>
      <p:sp>
        <p:nvSpPr>
          <p:cNvPr id="6" name="Footer Placeholder 5">
            <a:extLst>
              <a:ext uri="{FF2B5EF4-FFF2-40B4-BE49-F238E27FC236}">
                <a16:creationId xmlns:a16="http://schemas.microsoft.com/office/drawing/2014/main" id="{EA1F1479-FA61-5B57-1FDD-40B42C96CDE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7CF83C1-C836-238B-CF4A-26B4B0C18553}"/>
              </a:ext>
            </a:extLst>
          </p:cNvPr>
          <p:cNvSpPr>
            <a:spLocks noGrp="1"/>
          </p:cNvSpPr>
          <p:nvPr>
            <p:ph type="sldNum" sz="quarter" idx="12"/>
          </p:nvPr>
        </p:nvSpPr>
        <p:spPr/>
        <p:txBody>
          <a:bodyPr/>
          <a:lstStyle/>
          <a:p>
            <a:fld id="{EA6C8EE0-0C26-0F4B-99BE-6D53732EA2B3}" type="slidenum">
              <a:rPr lang="en-US" smtClean="0"/>
              <a:t>‹#›</a:t>
            </a:fld>
            <a:endParaRPr lang="en-US" dirty="0"/>
          </a:p>
        </p:txBody>
      </p:sp>
    </p:spTree>
    <p:extLst>
      <p:ext uri="{BB962C8B-B14F-4D97-AF65-F5344CB8AC3E}">
        <p14:creationId xmlns:p14="http://schemas.microsoft.com/office/powerpoint/2010/main" val="3074650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D0916-3D8A-990A-1399-1A944C8B1A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F5B44C-65B4-17F5-625D-2143105AFC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FB14484-9B54-5168-ADFB-DEFE588F5E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738488-E338-87F2-68F4-5A33A19E71E6}"/>
              </a:ext>
            </a:extLst>
          </p:cNvPr>
          <p:cNvSpPr>
            <a:spLocks noGrp="1"/>
          </p:cNvSpPr>
          <p:nvPr>
            <p:ph type="dt" sz="half" idx="10"/>
          </p:nvPr>
        </p:nvSpPr>
        <p:spPr/>
        <p:txBody>
          <a:bodyPr/>
          <a:lstStyle/>
          <a:p>
            <a:fld id="{382614A2-E448-054C-9B36-10484121D185}" type="datetime3">
              <a:rPr lang="en-US" smtClean="0"/>
              <a:t>18 January 2025</a:t>
            </a:fld>
            <a:endParaRPr lang="en-US" dirty="0"/>
          </a:p>
        </p:txBody>
      </p:sp>
      <p:sp>
        <p:nvSpPr>
          <p:cNvPr id="6" name="Footer Placeholder 5">
            <a:extLst>
              <a:ext uri="{FF2B5EF4-FFF2-40B4-BE49-F238E27FC236}">
                <a16:creationId xmlns:a16="http://schemas.microsoft.com/office/drawing/2014/main" id="{613A4881-D657-7BF3-8DD2-A3F73FF50C4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650E117-BAF9-FC7E-484C-5FA7DCB1E642}"/>
              </a:ext>
            </a:extLst>
          </p:cNvPr>
          <p:cNvSpPr>
            <a:spLocks noGrp="1"/>
          </p:cNvSpPr>
          <p:nvPr>
            <p:ph type="sldNum" sz="quarter" idx="12"/>
          </p:nvPr>
        </p:nvSpPr>
        <p:spPr/>
        <p:txBody>
          <a:bodyPr/>
          <a:lstStyle/>
          <a:p>
            <a:fld id="{EA6C8EE0-0C26-0F4B-99BE-6D53732EA2B3}" type="slidenum">
              <a:rPr lang="en-US" smtClean="0"/>
              <a:t>‹#›</a:t>
            </a:fld>
            <a:endParaRPr lang="en-US" dirty="0"/>
          </a:p>
        </p:txBody>
      </p:sp>
    </p:spTree>
    <p:extLst>
      <p:ext uri="{BB962C8B-B14F-4D97-AF65-F5344CB8AC3E}">
        <p14:creationId xmlns:p14="http://schemas.microsoft.com/office/powerpoint/2010/main" val="100053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F36D40-F046-BAEF-7969-0B2EF654B8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9CC01BC-D7F3-0B05-A191-43C9AC0FA2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BE6050-11B4-D70F-22AE-C77019F79D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700F69E-BEB4-5A4E-A91D-6902CE414A58}" type="datetime3">
              <a:rPr lang="en-US" smtClean="0"/>
              <a:t>18 January 2025</a:t>
            </a:fld>
            <a:endParaRPr lang="en-US" dirty="0"/>
          </a:p>
        </p:txBody>
      </p:sp>
      <p:sp>
        <p:nvSpPr>
          <p:cNvPr id="5" name="Footer Placeholder 4">
            <a:extLst>
              <a:ext uri="{FF2B5EF4-FFF2-40B4-BE49-F238E27FC236}">
                <a16:creationId xmlns:a16="http://schemas.microsoft.com/office/drawing/2014/main" id="{81AC0DD8-49F7-69A1-CC81-DBC01F13CD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1A311541-E867-167E-1DDE-B248B1AC6D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F74D5A4-5DC4-804C-95D9-293AFEFEBAB4}" type="slidenum">
              <a:rPr lang="en-US" smtClean="0"/>
              <a:pPr/>
              <a:t>‹#›</a:t>
            </a:fld>
            <a:endParaRPr lang="en-US" dirty="0"/>
          </a:p>
        </p:txBody>
      </p:sp>
    </p:spTree>
    <p:extLst>
      <p:ext uri="{BB962C8B-B14F-4D97-AF65-F5344CB8AC3E}">
        <p14:creationId xmlns:p14="http://schemas.microsoft.com/office/powerpoint/2010/main" val="13754516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s://www.austinpaleo.org/papers.html"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1EA5E62-E602-FBCB-C82B-411A1B9A3162}"/>
              </a:ext>
            </a:extLst>
          </p:cNvPr>
          <p:cNvSpPr>
            <a:spLocks noGrp="1"/>
          </p:cNvSpPr>
          <p:nvPr>
            <p:ph type="ctrTitle"/>
          </p:nvPr>
        </p:nvSpPr>
        <p:spPr>
          <a:xfrm>
            <a:off x="640080" y="4777739"/>
            <a:ext cx="3418990" cy="1412119"/>
          </a:xfrm>
        </p:spPr>
        <p:txBody>
          <a:bodyPr vert="horz" lIns="91440" tIns="45720" rIns="91440" bIns="45720" rtlCol="0" anchor="ctr">
            <a:normAutofit/>
          </a:bodyPr>
          <a:lstStyle/>
          <a:p>
            <a:pPr algn="l"/>
            <a:r>
              <a:rPr lang="en-US" sz="4400" dirty="0"/>
              <a:t>A Basic Fossil Database</a:t>
            </a:r>
          </a:p>
        </p:txBody>
      </p:sp>
      <p:pic>
        <p:nvPicPr>
          <p:cNvPr id="5" name="Picture 4" descr="Spiral shell pattern">
            <a:extLst>
              <a:ext uri="{FF2B5EF4-FFF2-40B4-BE49-F238E27FC236}">
                <a16:creationId xmlns:a16="http://schemas.microsoft.com/office/drawing/2014/main" id="{79FEA68B-FBA7-EE2B-E2DD-2857EB7C11EF}"/>
              </a:ext>
            </a:extLst>
          </p:cNvPr>
          <p:cNvPicPr>
            <a:picLocks noChangeAspect="1"/>
          </p:cNvPicPr>
          <p:nvPr/>
        </p:nvPicPr>
        <p:blipFill>
          <a:blip r:embed="rId2"/>
          <a:srcRect t="32131" b="11645"/>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22" name="sketch line">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id="{44B39340-159A-513F-32CD-196E7247E646}"/>
              </a:ext>
            </a:extLst>
          </p:cNvPr>
          <p:cNvSpPr>
            <a:spLocks noGrp="1"/>
          </p:cNvSpPr>
          <p:nvPr>
            <p:ph type="subTitle" idx="1"/>
          </p:nvPr>
        </p:nvSpPr>
        <p:spPr>
          <a:xfrm>
            <a:off x="4654294" y="4777739"/>
            <a:ext cx="6897626" cy="1399223"/>
          </a:xfrm>
        </p:spPr>
        <p:txBody>
          <a:bodyPr vert="horz" lIns="91440" tIns="45720" rIns="91440" bIns="45720" rtlCol="0" anchor="ctr">
            <a:normAutofit/>
          </a:bodyPr>
          <a:lstStyle/>
          <a:p>
            <a:pPr indent="-228600" algn="l">
              <a:buFont typeface="Arial" panose="020B0604020202020204" pitchFamily="34" charset="0"/>
              <a:buChar char="•"/>
            </a:pPr>
            <a:r>
              <a:rPr lang="en-US" sz="2000" dirty="0"/>
              <a:t>Using a Spreadsheet to Document Your Collection</a:t>
            </a:r>
          </a:p>
          <a:p>
            <a:pPr indent="-228600" algn="l">
              <a:buFont typeface="Arial" panose="020B0604020202020204" pitchFamily="34" charset="0"/>
              <a:buChar char="•"/>
            </a:pPr>
            <a:r>
              <a:rPr lang="en-US" sz="2000" dirty="0"/>
              <a:t>Michael K. Smith, PhD, PE (inactive)</a:t>
            </a:r>
          </a:p>
        </p:txBody>
      </p:sp>
    </p:spTree>
    <p:extLst>
      <p:ext uri="{BB962C8B-B14F-4D97-AF65-F5344CB8AC3E}">
        <p14:creationId xmlns:p14="http://schemas.microsoft.com/office/powerpoint/2010/main" val="309039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4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5C55F0BA-7D8B-4753-AB68-D54E59A24A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A0EE56FE-A785-6243-51E4-C7AAD7B2D785}"/>
              </a:ext>
            </a:extLst>
          </p:cNvPr>
          <p:cNvSpPr>
            <a:spLocks noGrp="1"/>
          </p:cNvSpPr>
          <p:nvPr>
            <p:ph type="title"/>
          </p:nvPr>
        </p:nvSpPr>
        <p:spPr>
          <a:xfrm>
            <a:off x="860524" y="4081486"/>
            <a:ext cx="10464734" cy="1314159"/>
          </a:xfrm>
          <a:noFill/>
        </p:spPr>
        <p:txBody>
          <a:bodyPr vert="horz" lIns="91440" tIns="45720" rIns="91440" bIns="45720" rtlCol="0" anchor="b">
            <a:normAutofit/>
          </a:bodyPr>
          <a:lstStyle/>
          <a:p>
            <a:pPr algn="ctr"/>
            <a:r>
              <a:rPr lang="en-US" sz="5200"/>
              <a:t>Unique Identifiers</a:t>
            </a:r>
          </a:p>
        </p:txBody>
      </p:sp>
      <p:sp>
        <p:nvSpPr>
          <p:cNvPr id="7" name="Text Placeholder 6">
            <a:extLst>
              <a:ext uri="{FF2B5EF4-FFF2-40B4-BE49-F238E27FC236}">
                <a16:creationId xmlns:a16="http://schemas.microsoft.com/office/drawing/2014/main" id="{31C36433-1E64-9981-AABE-677E0409171E}"/>
              </a:ext>
            </a:extLst>
          </p:cNvPr>
          <p:cNvSpPr>
            <a:spLocks noGrp="1"/>
          </p:cNvSpPr>
          <p:nvPr>
            <p:ph type="body" idx="1"/>
          </p:nvPr>
        </p:nvSpPr>
        <p:spPr>
          <a:xfrm>
            <a:off x="836681" y="5567363"/>
            <a:ext cx="10512421" cy="557187"/>
          </a:xfrm>
          <a:noFill/>
        </p:spPr>
        <p:txBody>
          <a:bodyPr vert="horz" lIns="91440" tIns="45720" rIns="91440" bIns="45720" rtlCol="0">
            <a:normAutofit/>
          </a:bodyPr>
          <a:lstStyle/>
          <a:p>
            <a:pPr algn="ctr"/>
            <a:r>
              <a:rPr lang="en-US">
                <a:solidFill>
                  <a:schemeClr val="tx1"/>
                </a:solidFill>
              </a:rPr>
              <a:t>Locations, Specimens, References</a:t>
            </a:r>
          </a:p>
        </p:txBody>
      </p:sp>
      <p:pic>
        <p:nvPicPr>
          <p:cNvPr id="9" name="Picture 8">
            <a:extLst>
              <a:ext uri="{FF2B5EF4-FFF2-40B4-BE49-F238E27FC236}">
                <a16:creationId xmlns:a16="http://schemas.microsoft.com/office/drawing/2014/main" id="{CC73F48F-80A9-DE57-5C82-1BF07FB8256C}"/>
              </a:ext>
            </a:extLst>
          </p:cNvPr>
          <p:cNvPicPr>
            <a:picLocks noChangeAspect="1"/>
          </p:cNvPicPr>
          <p:nvPr/>
        </p:nvPicPr>
        <p:blipFill>
          <a:blip r:embed="rId2"/>
          <a:srcRect t="1950" r="-2" b="15521"/>
          <a:stretch/>
        </p:blipFill>
        <p:spPr>
          <a:xfrm>
            <a:off x="2704025" y="522351"/>
            <a:ext cx="6777732" cy="3733675"/>
          </a:xfrm>
          <a:prstGeom prst="rect">
            <a:avLst/>
          </a:prstGeom>
          <a:effectLst/>
        </p:spPr>
      </p:pic>
      <p:sp>
        <p:nvSpPr>
          <p:cNvPr id="4" name="Date Placeholder 3">
            <a:extLst>
              <a:ext uri="{FF2B5EF4-FFF2-40B4-BE49-F238E27FC236}">
                <a16:creationId xmlns:a16="http://schemas.microsoft.com/office/drawing/2014/main" id="{A2C5D4F9-1D50-48B1-B72B-155215812214}"/>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77899CBD-22D8-F84B-82AC-E9E029596DBA}" type="datetime3">
              <a:rPr lang="en-US" smtClean="0">
                <a:solidFill>
                  <a:prstClr val="black">
                    <a:tint val="75000"/>
                  </a:prstClr>
                </a:solidFill>
                <a:latin typeface="Calibri" panose="020F0502020204030204"/>
              </a:rPr>
              <a:t>18 January 2025</a:t>
            </a:fld>
            <a:endParaRPr lang="en-US">
              <a:solidFill>
                <a:prstClr val="black">
                  <a:tint val="75000"/>
                </a:prstClr>
              </a:solidFill>
              <a:latin typeface="Calibri" panose="020F0502020204030204"/>
            </a:endParaRPr>
          </a:p>
        </p:txBody>
      </p:sp>
      <p:sp>
        <p:nvSpPr>
          <p:cNvPr id="5" name="Slide Number Placeholder 4">
            <a:extLst>
              <a:ext uri="{FF2B5EF4-FFF2-40B4-BE49-F238E27FC236}">
                <a16:creationId xmlns:a16="http://schemas.microsoft.com/office/drawing/2014/main" id="{15972148-FF04-9F38-4FDD-0A8B10AB0AC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48F63A3B-78C7-47BE-AE5E-E10140E04643}" type="slidenum">
              <a:rPr lang="en-US">
                <a:solidFill>
                  <a:prstClr val="black">
                    <a:tint val="75000"/>
                  </a:prstClr>
                </a:solidFill>
                <a:latin typeface="Calibri" panose="020F0502020204030204"/>
              </a:rPr>
              <a:pPr>
                <a:spcAft>
                  <a:spcPts val="600"/>
                </a:spcAft>
                <a:defRPr/>
              </a:pPr>
              <a:t>10</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26829449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95585-1262-D5B1-F79C-90C10736266B}"/>
              </a:ext>
            </a:extLst>
          </p:cNvPr>
          <p:cNvSpPr>
            <a:spLocks noGrp="1"/>
          </p:cNvSpPr>
          <p:nvPr>
            <p:ph type="title"/>
          </p:nvPr>
        </p:nvSpPr>
        <p:spPr>
          <a:xfrm>
            <a:off x="838200" y="1081315"/>
            <a:ext cx="10515600" cy="1325563"/>
          </a:xfrm>
        </p:spPr>
        <p:txBody>
          <a:bodyPr>
            <a:normAutofit/>
          </a:bodyPr>
          <a:lstStyle/>
          <a:p>
            <a:pPr algn="ctr"/>
            <a:r>
              <a:rPr lang="en-US" dirty="0"/>
              <a:t>Every specimen is labeled with a unique ID, either on the specimen or its container.</a:t>
            </a:r>
          </a:p>
        </p:txBody>
      </p:sp>
      <p:pic>
        <p:nvPicPr>
          <p:cNvPr id="7" name="Content Placeholder 6" descr="A rock in a plastic bag&#10;&#10;Description automatically generated">
            <a:extLst>
              <a:ext uri="{FF2B5EF4-FFF2-40B4-BE49-F238E27FC236}">
                <a16:creationId xmlns:a16="http://schemas.microsoft.com/office/drawing/2014/main" id="{B422D227-E321-C2D2-6E30-79287DCB22F1}"/>
              </a:ext>
            </a:extLst>
          </p:cNvPr>
          <p:cNvPicPr>
            <a:picLocks noGrp="1" noChangeAspect="1"/>
          </p:cNvPicPr>
          <p:nvPr>
            <p:ph idx="1"/>
          </p:nvPr>
        </p:nvPicPr>
        <p:blipFill>
          <a:blip r:embed="rId2"/>
          <a:srcRect t="4903" r="12500" b="11516"/>
          <a:stretch/>
        </p:blipFill>
        <p:spPr>
          <a:xfrm>
            <a:off x="1822140" y="3047999"/>
            <a:ext cx="3808809" cy="2728686"/>
          </a:xfrm>
        </p:spPr>
      </p:pic>
      <p:sp>
        <p:nvSpPr>
          <p:cNvPr id="4" name="Date Placeholder 3">
            <a:extLst>
              <a:ext uri="{FF2B5EF4-FFF2-40B4-BE49-F238E27FC236}">
                <a16:creationId xmlns:a16="http://schemas.microsoft.com/office/drawing/2014/main" id="{4BF33858-C17B-7921-4DC8-8012D992D5EF}"/>
              </a:ext>
            </a:extLst>
          </p:cNvPr>
          <p:cNvSpPr>
            <a:spLocks noGrp="1"/>
          </p:cNvSpPr>
          <p:nvPr>
            <p:ph type="dt" sz="half" idx="10"/>
          </p:nvPr>
        </p:nvSpPr>
        <p:spPr/>
        <p:txBody>
          <a:bodyPr/>
          <a:lstStyle/>
          <a:p>
            <a:fld id="{E957193B-33BC-8E4C-96F8-F5488A155160}" type="datetime3">
              <a:rPr lang="en-US" smtClean="0"/>
              <a:t>18 January 2025</a:t>
            </a:fld>
            <a:endParaRPr lang="en-US" dirty="0"/>
          </a:p>
        </p:txBody>
      </p:sp>
      <p:sp>
        <p:nvSpPr>
          <p:cNvPr id="5" name="Slide Number Placeholder 4">
            <a:extLst>
              <a:ext uri="{FF2B5EF4-FFF2-40B4-BE49-F238E27FC236}">
                <a16:creationId xmlns:a16="http://schemas.microsoft.com/office/drawing/2014/main" id="{46182782-F19A-3440-7CD0-53FD7D6C60EB}"/>
              </a:ext>
            </a:extLst>
          </p:cNvPr>
          <p:cNvSpPr>
            <a:spLocks noGrp="1"/>
          </p:cNvSpPr>
          <p:nvPr>
            <p:ph type="sldNum" sz="quarter" idx="12"/>
          </p:nvPr>
        </p:nvSpPr>
        <p:spPr/>
        <p:txBody>
          <a:bodyPr/>
          <a:lstStyle/>
          <a:p>
            <a:fld id="{48F63A3B-78C7-47BE-AE5E-E10140E04643}" type="slidenum">
              <a:rPr lang="en-US" smtClean="0"/>
              <a:t>11</a:t>
            </a:fld>
            <a:endParaRPr lang="en-US" dirty="0"/>
          </a:p>
        </p:txBody>
      </p:sp>
      <p:pic>
        <p:nvPicPr>
          <p:cNvPr id="9" name="Picture 8" descr="A collection of shells in plastic containers&#10;&#10;Description automatically generated">
            <a:extLst>
              <a:ext uri="{FF2B5EF4-FFF2-40B4-BE49-F238E27FC236}">
                <a16:creationId xmlns:a16="http://schemas.microsoft.com/office/drawing/2014/main" id="{5F61E223-1F68-7851-F73F-B7BD692BD8B2}"/>
              </a:ext>
            </a:extLst>
          </p:cNvPr>
          <p:cNvPicPr>
            <a:picLocks noChangeAspect="1"/>
          </p:cNvPicPr>
          <p:nvPr/>
        </p:nvPicPr>
        <p:blipFill>
          <a:blip r:embed="rId3"/>
          <a:srcRect l="10604" t="23604" r="6209"/>
          <a:stretch/>
        </p:blipFill>
        <p:spPr>
          <a:xfrm>
            <a:off x="6561052" y="3047999"/>
            <a:ext cx="4099095" cy="2823369"/>
          </a:xfrm>
          <a:prstGeom prst="rect">
            <a:avLst/>
          </a:prstGeom>
        </p:spPr>
      </p:pic>
      <p:cxnSp>
        <p:nvCxnSpPr>
          <p:cNvPr id="11" name="Straight Connector 10">
            <a:extLst>
              <a:ext uri="{FF2B5EF4-FFF2-40B4-BE49-F238E27FC236}">
                <a16:creationId xmlns:a16="http://schemas.microsoft.com/office/drawing/2014/main" id="{819F975A-7B37-2530-78EE-F739A2B910DD}"/>
              </a:ext>
            </a:extLst>
          </p:cNvPr>
          <p:cNvCxnSpPr>
            <a:cxnSpLocks/>
          </p:cNvCxnSpPr>
          <p:nvPr/>
        </p:nvCxnSpPr>
        <p:spPr>
          <a:xfrm>
            <a:off x="10109653" y="3677656"/>
            <a:ext cx="0" cy="286144"/>
          </a:xfrm>
          <a:prstGeom prst="line">
            <a:avLst/>
          </a:prstGeom>
          <a:ln w="762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D4A0073B-A2CD-71C5-DF39-8981D60515CA}"/>
              </a:ext>
            </a:extLst>
          </p:cNvPr>
          <p:cNvCxnSpPr>
            <a:cxnSpLocks/>
          </p:cNvCxnSpPr>
          <p:nvPr/>
        </p:nvCxnSpPr>
        <p:spPr>
          <a:xfrm>
            <a:off x="7677325" y="4573398"/>
            <a:ext cx="933274" cy="0"/>
          </a:xfrm>
          <a:prstGeom prst="line">
            <a:avLst/>
          </a:prstGeom>
          <a:ln w="762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5E06AEBD-5745-4E57-4CF8-102F35C704CB}"/>
              </a:ext>
            </a:extLst>
          </p:cNvPr>
          <p:cNvCxnSpPr>
            <a:cxnSpLocks/>
          </p:cNvCxnSpPr>
          <p:nvPr/>
        </p:nvCxnSpPr>
        <p:spPr>
          <a:xfrm>
            <a:off x="1940436" y="5036191"/>
            <a:ext cx="458815" cy="0"/>
          </a:xfrm>
          <a:prstGeom prst="line">
            <a:avLst/>
          </a:prstGeom>
          <a:ln w="762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09ADB7-D9DD-107E-8BFC-157BA88A461C}"/>
              </a:ext>
            </a:extLst>
          </p:cNvPr>
          <p:cNvCxnSpPr>
            <a:cxnSpLocks/>
          </p:cNvCxnSpPr>
          <p:nvPr/>
        </p:nvCxnSpPr>
        <p:spPr>
          <a:xfrm>
            <a:off x="3878944" y="3963798"/>
            <a:ext cx="844058" cy="0"/>
          </a:xfrm>
          <a:prstGeom prst="line">
            <a:avLst/>
          </a:prstGeom>
          <a:ln w="762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5421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D6C98-4691-E292-97F0-81FD1A0E0B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F6AC06-1897-ABEF-06C2-DD71D4323AAF}"/>
              </a:ext>
            </a:extLst>
          </p:cNvPr>
          <p:cNvSpPr>
            <a:spLocks noGrp="1"/>
          </p:cNvSpPr>
          <p:nvPr>
            <p:ph type="title"/>
          </p:nvPr>
        </p:nvSpPr>
        <p:spPr>
          <a:xfrm>
            <a:off x="838200" y="365125"/>
            <a:ext cx="10515600" cy="941161"/>
          </a:xfrm>
        </p:spPr>
        <p:txBody>
          <a:bodyPr>
            <a:normAutofit/>
          </a:bodyPr>
          <a:lstStyle/>
          <a:p>
            <a:r>
              <a:rPr lang="en-US" sz="4000" dirty="0"/>
              <a:t>Specimens IDs</a:t>
            </a:r>
          </a:p>
        </p:txBody>
      </p:sp>
      <p:sp>
        <p:nvSpPr>
          <p:cNvPr id="3" name="Content Placeholder 2">
            <a:extLst>
              <a:ext uri="{FF2B5EF4-FFF2-40B4-BE49-F238E27FC236}">
                <a16:creationId xmlns:a16="http://schemas.microsoft.com/office/drawing/2014/main" id="{7FB4E5AB-02D9-48B7-7C3B-462AEAC99B7C}"/>
              </a:ext>
            </a:extLst>
          </p:cNvPr>
          <p:cNvSpPr>
            <a:spLocks noGrp="1"/>
          </p:cNvSpPr>
          <p:nvPr>
            <p:ph idx="1"/>
          </p:nvPr>
        </p:nvSpPr>
        <p:spPr>
          <a:xfrm>
            <a:off x="838200" y="1306286"/>
            <a:ext cx="10515600" cy="5186589"/>
          </a:xfrm>
        </p:spPr>
        <p:txBody>
          <a:bodyPr>
            <a:normAutofit/>
          </a:bodyPr>
          <a:lstStyle/>
          <a:p>
            <a:r>
              <a:rPr lang="en-US" dirty="0"/>
              <a:t>Every fossils or set of fossils should have a unique identifier.  </a:t>
            </a:r>
          </a:p>
          <a:p>
            <a:r>
              <a:rPr lang="en-US" dirty="0"/>
              <a:t>Different folks have different theories as to how to do this.</a:t>
            </a:r>
          </a:p>
          <a:p>
            <a:r>
              <a:rPr lang="en-US" dirty="0"/>
              <a:t>My convention is that each specimen ID consists of a location ID followed by a unique number (one more than the last). </a:t>
            </a:r>
          </a:p>
          <a:p>
            <a:pPr lvl="1"/>
            <a:r>
              <a:rPr lang="en-US" dirty="0"/>
              <a:t>LJ.23 (Lake Jacksboro location, 23</a:t>
            </a:r>
            <a:r>
              <a:rPr lang="en-US" baseline="30000" dirty="0"/>
              <a:t>rd</a:t>
            </a:r>
            <a:r>
              <a:rPr lang="en-US" dirty="0"/>
              <a:t> specimen).</a:t>
            </a:r>
          </a:p>
          <a:p>
            <a:r>
              <a:rPr lang="en-US" dirty="0"/>
              <a:t>If I pick up 8 specimens of the identical species, I put them in a bag with a unique ID and record a </a:t>
            </a:r>
            <a:r>
              <a:rPr lang="en-US" b="1" dirty="0"/>
              <a:t>Count</a:t>
            </a:r>
            <a:r>
              <a:rPr lang="en-US" dirty="0"/>
              <a:t> of 8.</a:t>
            </a:r>
          </a:p>
          <a:p>
            <a:r>
              <a:rPr lang="en-US" dirty="0"/>
              <a:t>Sometimes you will find that you created duplicate identifiers.  In which case I add an ‘a’, ‘b’, etc. to distinguish items that had been mis-numbered.  I also use this where I have multiple species on one slab.   E.g. T1.1a and T1.1b.  </a:t>
            </a:r>
          </a:p>
        </p:txBody>
      </p:sp>
      <p:sp>
        <p:nvSpPr>
          <p:cNvPr id="5" name="Date Placeholder 4">
            <a:extLst>
              <a:ext uri="{FF2B5EF4-FFF2-40B4-BE49-F238E27FC236}">
                <a16:creationId xmlns:a16="http://schemas.microsoft.com/office/drawing/2014/main" id="{8E26FFE6-E6EE-68F1-7597-87E6A1B8FE23}"/>
              </a:ext>
            </a:extLst>
          </p:cNvPr>
          <p:cNvSpPr>
            <a:spLocks noGrp="1"/>
          </p:cNvSpPr>
          <p:nvPr>
            <p:ph type="dt" sz="half" idx="10"/>
          </p:nvPr>
        </p:nvSpPr>
        <p:spPr/>
        <p:txBody>
          <a:bodyPr/>
          <a:lstStyle/>
          <a:p>
            <a:fld id="{16383E62-BBC7-4B45-9610-32CA72D9DD34}" type="datetime3">
              <a:rPr lang="en-US" smtClean="0"/>
              <a:t>18 January 2025</a:t>
            </a:fld>
            <a:endParaRPr lang="en-US" dirty="0"/>
          </a:p>
        </p:txBody>
      </p:sp>
      <p:sp>
        <p:nvSpPr>
          <p:cNvPr id="6" name="Slide Number Placeholder 5">
            <a:extLst>
              <a:ext uri="{FF2B5EF4-FFF2-40B4-BE49-F238E27FC236}">
                <a16:creationId xmlns:a16="http://schemas.microsoft.com/office/drawing/2014/main" id="{D2D317B2-B68D-CB18-0CD7-C95ED8C45F65}"/>
              </a:ext>
            </a:extLst>
          </p:cNvPr>
          <p:cNvSpPr>
            <a:spLocks noGrp="1"/>
          </p:cNvSpPr>
          <p:nvPr>
            <p:ph type="sldNum" sz="quarter" idx="12"/>
          </p:nvPr>
        </p:nvSpPr>
        <p:spPr/>
        <p:txBody>
          <a:bodyPr/>
          <a:lstStyle/>
          <a:p>
            <a:fld id="{48F63A3B-78C7-47BE-AE5E-E10140E04643}" type="slidenum">
              <a:rPr lang="en-US" smtClean="0"/>
              <a:t>12</a:t>
            </a:fld>
            <a:endParaRPr lang="en-US" dirty="0"/>
          </a:p>
        </p:txBody>
      </p:sp>
    </p:spTree>
    <p:extLst>
      <p:ext uri="{BB962C8B-B14F-4D97-AF65-F5344CB8AC3E}">
        <p14:creationId xmlns:p14="http://schemas.microsoft.com/office/powerpoint/2010/main" val="230702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CB4EFDE-FEE0-92AF-0130-0CB3ADB84211}"/>
              </a:ext>
            </a:extLst>
          </p:cNvPr>
          <p:cNvSpPr>
            <a:spLocks noGrp="1"/>
          </p:cNvSpPr>
          <p:nvPr>
            <p:ph type="title"/>
          </p:nvPr>
        </p:nvSpPr>
        <p:spPr/>
        <p:txBody>
          <a:bodyPr/>
          <a:lstStyle/>
          <a:p>
            <a:r>
              <a:rPr lang="en-US" dirty="0"/>
              <a:t>Unique Identifiers</a:t>
            </a:r>
          </a:p>
        </p:txBody>
      </p:sp>
      <p:sp>
        <p:nvSpPr>
          <p:cNvPr id="7" name="Content Placeholder 6">
            <a:extLst>
              <a:ext uri="{FF2B5EF4-FFF2-40B4-BE49-F238E27FC236}">
                <a16:creationId xmlns:a16="http://schemas.microsoft.com/office/drawing/2014/main" id="{5B8DADFE-B128-B634-074F-8158BA4C022E}"/>
              </a:ext>
            </a:extLst>
          </p:cNvPr>
          <p:cNvSpPr>
            <a:spLocks noGrp="1"/>
          </p:cNvSpPr>
          <p:nvPr>
            <p:ph idx="1"/>
          </p:nvPr>
        </p:nvSpPr>
        <p:spPr>
          <a:xfrm>
            <a:off x="838200" y="1426465"/>
            <a:ext cx="10515600" cy="4929886"/>
          </a:xfrm>
        </p:spPr>
        <p:txBody>
          <a:bodyPr>
            <a:normAutofit/>
          </a:bodyPr>
          <a:lstStyle/>
          <a:p>
            <a:r>
              <a:rPr lang="en-US" dirty="0"/>
              <a:t>Locations have unique IDs that you assign</a:t>
            </a:r>
          </a:p>
          <a:p>
            <a:pPr lvl="1">
              <a:tabLst>
                <a:tab pos="1824038" algn="l"/>
              </a:tabLst>
            </a:pPr>
            <a:r>
              <a:rPr lang="en-US" dirty="0"/>
              <a:t>AB      	- Abereiddi Bay, Wales</a:t>
            </a:r>
          </a:p>
          <a:p>
            <a:pPr lvl="1">
              <a:tabLst>
                <a:tab pos="1824038" algn="l"/>
              </a:tabLst>
            </a:pPr>
            <a:r>
              <a:rPr lang="en-US" dirty="0"/>
              <a:t>OKSI 	- Silurian Site (Amsden's P-7), OK</a:t>
            </a:r>
          </a:p>
          <a:p>
            <a:r>
              <a:rPr lang="en-US" dirty="0"/>
              <a:t>References have unique IDs that you assign</a:t>
            </a:r>
          </a:p>
          <a:p>
            <a:pPr lvl="1">
              <a:tabLst>
                <a:tab pos="1824038" algn="l"/>
              </a:tabLst>
            </a:pPr>
            <a:r>
              <a:rPr lang="en-US" dirty="0"/>
              <a:t>FI-89    	- Finsley, C., </a:t>
            </a:r>
            <a:r>
              <a:rPr lang="en-US" i="1" dirty="0"/>
              <a:t>A Field Guide to Fossils of Texas, 1989</a:t>
            </a:r>
          </a:p>
          <a:p>
            <a:pPr lvl="1">
              <a:tabLst>
                <a:tab pos="1824038" algn="l"/>
              </a:tabLst>
            </a:pPr>
            <a:r>
              <a:rPr lang="en-US" dirty="0"/>
              <a:t>MC-14 	- Mark G. McKinzie, </a:t>
            </a:r>
            <a:r>
              <a:rPr lang="en-US" i="1" dirty="0"/>
              <a:t>Oklahoma Fossil Localities, 2014</a:t>
            </a:r>
          </a:p>
          <a:p>
            <a:r>
              <a:rPr lang="en-US" dirty="0"/>
              <a:t>Specimens have a unique ID that begins with a Location ID followed by a sequence number that you assign (1,2,3,4,...).</a:t>
            </a:r>
          </a:p>
          <a:p>
            <a:pPr lvl="1">
              <a:tabLst>
                <a:tab pos="1824038" algn="l"/>
              </a:tabLst>
            </a:pPr>
            <a:r>
              <a:rPr lang="en-US" dirty="0"/>
              <a:t>AB.1      	- </a:t>
            </a:r>
            <a:r>
              <a:rPr lang="en-US" i="1" dirty="0"/>
              <a:t>Didymograptus murchisoni</a:t>
            </a:r>
            <a:r>
              <a:rPr lang="en-US" dirty="0"/>
              <a:t>, Graptolite</a:t>
            </a:r>
          </a:p>
          <a:p>
            <a:pPr lvl="1">
              <a:tabLst>
                <a:tab pos="1824038" algn="l"/>
              </a:tabLst>
            </a:pPr>
            <a:r>
              <a:rPr lang="en-US" dirty="0"/>
              <a:t>ADA1.2 	- </a:t>
            </a:r>
            <a:r>
              <a:rPr lang="en-US" i="1" dirty="0"/>
              <a:t>Pisocrinus parvus</a:t>
            </a:r>
            <a:r>
              <a:rPr lang="en-US" dirty="0"/>
              <a:t>, Crinoid cup</a:t>
            </a:r>
          </a:p>
          <a:p>
            <a:pPr lvl="1">
              <a:tabLst>
                <a:tab pos="1824038" algn="l"/>
              </a:tabLst>
            </a:pPr>
            <a:r>
              <a:rPr lang="en-US" dirty="0"/>
              <a:t>Pur.66    	- </a:t>
            </a:r>
            <a:r>
              <a:rPr lang="en-US" i="1" dirty="0"/>
              <a:t>Paralegoceras evolutum</a:t>
            </a:r>
            <a:r>
              <a:rPr lang="en-US" dirty="0"/>
              <a:t>, Ammonite</a:t>
            </a:r>
          </a:p>
        </p:txBody>
      </p:sp>
      <p:sp>
        <p:nvSpPr>
          <p:cNvPr id="4" name="Date Placeholder 3">
            <a:extLst>
              <a:ext uri="{FF2B5EF4-FFF2-40B4-BE49-F238E27FC236}">
                <a16:creationId xmlns:a16="http://schemas.microsoft.com/office/drawing/2014/main" id="{7D3975D8-E3A7-F68B-7DDF-C783EB9C30E8}"/>
              </a:ext>
            </a:extLst>
          </p:cNvPr>
          <p:cNvSpPr>
            <a:spLocks noGrp="1"/>
          </p:cNvSpPr>
          <p:nvPr>
            <p:ph type="dt" sz="half" idx="10"/>
          </p:nvPr>
        </p:nvSpPr>
        <p:spPr/>
        <p:txBody>
          <a:bodyPr/>
          <a:lstStyle/>
          <a:p>
            <a:fld id="{86B0CABB-2512-0246-A399-33495FC9CADE}" type="datetime3">
              <a:rPr lang="en-US" smtClean="0"/>
              <a:t>18 January 2025</a:t>
            </a:fld>
            <a:endParaRPr lang="en-US" dirty="0"/>
          </a:p>
        </p:txBody>
      </p:sp>
      <p:sp>
        <p:nvSpPr>
          <p:cNvPr id="5" name="Slide Number Placeholder 4">
            <a:extLst>
              <a:ext uri="{FF2B5EF4-FFF2-40B4-BE49-F238E27FC236}">
                <a16:creationId xmlns:a16="http://schemas.microsoft.com/office/drawing/2014/main" id="{3D475383-A8A8-D617-26E0-CD6E9026BD63}"/>
              </a:ext>
            </a:extLst>
          </p:cNvPr>
          <p:cNvSpPr>
            <a:spLocks noGrp="1"/>
          </p:cNvSpPr>
          <p:nvPr>
            <p:ph type="sldNum" sz="quarter" idx="12"/>
          </p:nvPr>
        </p:nvSpPr>
        <p:spPr/>
        <p:txBody>
          <a:bodyPr/>
          <a:lstStyle/>
          <a:p>
            <a:fld id="{EA6C8EE0-0C26-0F4B-99BE-6D53732EA2B3}" type="slidenum">
              <a:rPr lang="en-US" smtClean="0"/>
              <a:t>13</a:t>
            </a:fld>
            <a:endParaRPr lang="en-US" dirty="0"/>
          </a:p>
        </p:txBody>
      </p:sp>
    </p:spTree>
    <p:extLst>
      <p:ext uri="{BB962C8B-B14F-4D97-AF65-F5344CB8AC3E}">
        <p14:creationId xmlns:p14="http://schemas.microsoft.com/office/powerpoint/2010/main" val="565728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4AE2C95-3347-133F-C659-E0C0A8EAF324}"/>
              </a:ext>
            </a:extLst>
          </p:cNvPr>
          <p:cNvSpPr>
            <a:spLocks noGrp="1"/>
          </p:cNvSpPr>
          <p:nvPr>
            <p:ph type="title"/>
          </p:nvPr>
        </p:nvSpPr>
        <p:spPr>
          <a:xfrm>
            <a:off x="897467" y="383582"/>
            <a:ext cx="10515600" cy="1325563"/>
          </a:xfrm>
        </p:spPr>
        <p:txBody>
          <a:bodyPr/>
          <a:lstStyle/>
          <a:p>
            <a:r>
              <a:rPr lang="en-US" dirty="0"/>
              <a:t>Relation Between Unique IDs</a:t>
            </a:r>
          </a:p>
        </p:txBody>
      </p:sp>
      <p:sp>
        <p:nvSpPr>
          <p:cNvPr id="4" name="Date Placeholder 3">
            <a:extLst>
              <a:ext uri="{FF2B5EF4-FFF2-40B4-BE49-F238E27FC236}">
                <a16:creationId xmlns:a16="http://schemas.microsoft.com/office/drawing/2014/main" id="{202C90C2-28E1-0781-19E4-0A8F4012555D}"/>
              </a:ext>
            </a:extLst>
          </p:cNvPr>
          <p:cNvSpPr>
            <a:spLocks noGrp="1"/>
          </p:cNvSpPr>
          <p:nvPr>
            <p:ph type="dt" sz="half" idx="10"/>
          </p:nvPr>
        </p:nvSpPr>
        <p:spPr/>
        <p:txBody>
          <a:bodyPr/>
          <a:lstStyle/>
          <a:p>
            <a:fld id="{B08AA758-09D5-814D-B90E-1C8140D35733}" type="datetime3">
              <a:rPr lang="en-US" smtClean="0"/>
              <a:t>18 January 2025</a:t>
            </a:fld>
            <a:endParaRPr lang="en-US" dirty="0"/>
          </a:p>
        </p:txBody>
      </p:sp>
      <p:sp>
        <p:nvSpPr>
          <p:cNvPr id="5" name="Slide Number Placeholder 4">
            <a:extLst>
              <a:ext uri="{FF2B5EF4-FFF2-40B4-BE49-F238E27FC236}">
                <a16:creationId xmlns:a16="http://schemas.microsoft.com/office/drawing/2014/main" id="{8E0CF878-670C-AAFA-51AD-AC5890ED31FE}"/>
              </a:ext>
            </a:extLst>
          </p:cNvPr>
          <p:cNvSpPr>
            <a:spLocks noGrp="1"/>
          </p:cNvSpPr>
          <p:nvPr>
            <p:ph type="sldNum" sz="quarter" idx="12"/>
          </p:nvPr>
        </p:nvSpPr>
        <p:spPr/>
        <p:txBody>
          <a:bodyPr/>
          <a:lstStyle/>
          <a:p>
            <a:fld id="{48F63A3B-78C7-47BE-AE5E-E10140E04643}" type="slidenum">
              <a:rPr lang="en-US" smtClean="0"/>
              <a:t>14</a:t>
            </a:fld>
            <a:endParaRPr lang="en-US" dirty="0"/>
          </a:p>
        </p:txBody>
      </p:sp>
      <p:sp>
        <p:nvSpPr>
          <p:cNvPr id="11" name="Rectangle 10">
            <a:extLst>
              <a:ext uri="{FF2B5EF4-FFF2-40B4-BE49-F238E27FC236}">
                <a16:creationId xmlns:a16="http://schemas.microsoft.com/office/drawing/2014/main" id="{F6E3DC38-C22B-F570-A7BF-C6C27466BEEB}"/>
              </a:ext>
            </a:extLst>
          </p:cNvPr>
          <p:cNvSpPr/>
          <p:nvPr/>
        </p:nvSpPr>
        <p:spPr>
          <a:xfrm>
            <a:off x="1146860" y="2457471"/>
            <a:ext cx="879676" cy="879676"/>
          </a:xfrm>
          <a:prstGeom prst="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OKSI</a:t>
            </a:r>
          </a:p>
        </p:txBody>
      </p:sp>
      <p:sp>
        <p:nvSpPr>
          <p:cNvPr id="12" name="Rectangle 11">
            <a:extLst>
              <a:ext uri="{FF2B5EF4-FFF2-40B4-BE49-F238E27FC236}">
                <a16:creationId xmlns:a16="http://schemas.microsoft.com/office/drawing/2014/main" id="{D4CCEAA0-7598-2FD0-36B9-4123E1559256}"/>
              </a:ext>
            </a:extLst>
          </p:cNvPr>
          <p:cNvSpPr/>
          <p:nvPr/>
        </p:nvSpPr>
        <p:spPr>
          <a:xfrm>
            <a:off x="2002421" y="2457471"/>
            <a:ext cx="879676" cy="879676"/>
          </a:xfrm>
          <a:prstGeom prst="rect">
            <a:avLst/>
          </a:prstGeom>
          <a:solidFill>
            <a:schemeClr val="bg1">
              <a:lumMod val="6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43</a:t>
            </a:r>
          </a:p>
        </p:txBody>
      </p:sp>
      <p:sp>
        <p:nvSpPr>
          <p:cNvPr id="14" name="Rectangle 13">
            <a:extLst>
              <a:ext uri="{FF2B5EF4-FFF2-40B4-BE49-F238E27FC236}">
                <a16:creationId xmlns:a16="http://schemas.microsoft.com/office/drawing/2014/main" id="{23096BAC-9C47-3B42-7775-03D535B7BDE6}"/>
              </a:ext>
            </a:extLst>
          </p:cNvPr>
          <p:cNvSpPr/>
          <p:nvPr/>
        </p:nvSpPr>
        <p:spPr>
          <a:xfrm>
            <a:off x="4687747" y="2457471"/>
            <a:ext cx="1551008" cy="879676"/>
          </a:xfrm>
          <a:prstGeom prst="rect">
            <a:avLst/>
          </a:prstGeom>
          <a:solidFill>
            <a:schemeClr val="accent1">
              <a:lumMod val="60000"/>
              <a:lumOff val="4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MC-14, p. 25</a:t>
            </a:r>
          </a:p>
        </p:txBody>
      </p:sp>
      <p:sp>
        <p:nvSpPr>
          <p:cNvPr id="13" name="Rectangle 12">
            <a:extLst>
              <a:ext uri="{FF2B5EF4-FFF2-40B4-BE49-F238E27FC236}">
                <a16:creationId xmlns:a16="http://schemas.microsoft.com/office/drawing/2014/main" id="{34B1E756-5C09-818B-CBA9-11C8018CE4C5}"/>
              </a:ext>
            </a:extLst>
          </p:cNvPr>
          <p:cNvSpPr/>
          <p:nvPr/>
        </p:nvSpPr>
        <p:spPr>
          <a:xfrm>
            <a:off x="2002421" y="4945244"/>
            <a:ext cx="879676" cy="879676"/>
          </a:xfrm>
          <a:prstGeom prst="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OKSI</a:t>
            </a:r>
          </a:p>
        </p:txBody>
      </p:sp>
      <p:sp>
        <p:nvSpPr>
          <p:cNvPr id="15" name="Rectangle 14">
            <a:extLst>
              <a:ext uri="{FF2B5EF4-FFF2-40B4-BE49-F238E27FC236}">
                <a16:creationId xmlns:a16="http://schemas.microsoft.com/office/drawing/2014/main" id="{33398F50-5166-A374-C2AE-ECEFE4D1BD49}"/>
              </a:ext>
            </a:extLst>
          </p:cNvPr>
          <p:cNvSpPr/>
          <p:nvPr/>
        </p:nvSpPr>
        <p:spPr>
          <a:xfrm>
            <a:off x="5359079" y="4945244"/>
            <a:ext cx="879676" cy="879676"/>
          </a:xfrm>
          <a:prstGeom prst="rect">
            <a:avLst/>
          </a:prstGeom>
          <a:solidFill>
            <a:schemeClr val="accent1">
              <a:lumMod val="60000"/>
              <a:lumOff val="4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MC-14</a:t>
            </a:r>
          </a:p>
        </p:txBody>
      </p:sp>
      <p:sp>
        <p:nvSpPr>
          <p:cNvPr id="16" name="Rectangle 15">
            <a:extLst>
              <a:ext uri="{FF2B5EF4-FFF2-40B4-BE49-F238E27FC236}">
                <a16:creationId xmlns:a16="http://schemas.microsoft.com/office/drawing/2014/main" id="{95FC7BB1-8415-1A9A-80E0-305729D5D8C4}"/>
              </a:ext>
            </a:extLst>
          </p:cNvPr>
          <p:cNvSpPr/>
          <p:nvPr/>
        </p:nvSpPr>
        <p:spPr>
          <a:xfrm>
            <a:off x="7630610" y="3711967"/>
            <a:ext cx="879676" cy="879676"/>
          </a:xfrm>
          <a:prstGeom prst="rect">
            <a:avLst/>
          </a:prstGeom>
          <a:solidFill>
            <a:schemeClr val="accent1">
              <a:lumMod val="60000"/>
              <a:lumOff val="4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MC-14</a:t>
            </a:r>
          </a:p>
        </p:txBody>
      </p:sp>
      <p:cxnSp>
        <p:nvCxnSpPr>
          <p:cNvPr id="25" name="Elbow Connector 24">
            <a:extLst>
              <a:ext uri="{FF2B5EF4-FFF2-40B4-BE49-F238E27FC236}">
                <a16:creationId xmlns:a16="http://schemas.microsoft.com/office/drawing/2014/main" id="{CB854F56-567C-3D67-63FE-25ED94CD7813}"/>
              </a:ext>
            </a:extLst>
          </p:cNvPr>
          <p:cNvCxnSpPr>
            <a:cxnSpLocks/>
            <a:stCxn id="14" idx="3"/>
          </p:cNvCxnSpPr>
          <p:nvPr/>
        </p:nvCxnSpPr>
        <p:spPr>
          <a:xfrm>
            <a:off x="6238755" y="2897309"/>
            <a:ext cx="1391855" cy="1029403"/>
          </a:xfrm>
          <a:prstGeom prst="bentConnector3">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7" name="Elbow Connector 26">
            <a:extLst>
              <a:ext uri="{FF2B5EF4-FFF2-40B4-BE49-F238E27FC236}">
                <a16:creationId xmlns:a16="http://schemas.microsoft.com/office/drawing/2014/main" id="{9009BF2B-F79B-BF6D-EA0D-7BF1406E172B}"/>
              </a:ext>
            </a:extLst>
          </p:cNvPr>
          <p:cNvCxnSpPr>
            <a:cxnSpLocks/>
            <a:stCxn id="15" idx="3"/>
          </p:cNvCxnSpPr>
          <p:nvPr/>
        </p:nvCxnSpPr>
        <p:spPr>
          <a:xfrm flipV="1">
            <a:off x="6238755" y="4376899"/>
            <a:ext cx="1391855" cy="1008183"/>
          </a:xfrm>
          <a:prstGeom prst="bentConnector3">
            <a:avLst/>
          </a:prstGeom>
          <a:ln>
            <a:prstDash val="dash"/>
            <a:tailEnd type="triangle"/>
          </a:ln>
        </p:spPr>
        <p:style>
          <a:lnRef idx="2">
            <a:schemeClr val="accent1"/>
          </a:lnRef>
          <a:fillRef idx="0">
            <a:schemeClr val="accent1"/>
          </a:fillRef>
          <a:effectRef idx="1">
            <a:schemeClr val="accent1"/>
          </a:effectRef>
          <a:fontRef idx="minor">
            <a:schemeClr val="tx1"/>
          </a:fontRef>
        </p:style>
      </p:cxnSp>
      <p:cxnSp>
        <p:nvCxnSpPr>
          <p:cNvPr id="30" name="Elbow Connector 29">
            <a:extLst>
              <a:ext uri="{FF2B5EF4-FFF2-40B4-BE49-F238E27FC236}">
                <a16:creationId xmlns:a16="http://schemas.microsoft.com/office/drawing/2014/main" id="{F42EB234-A3BA-94CC-7D1A-8AC4C60BEBB8}"/>
              </a:ext>
            </a:extLst>
          </p:cNvPr>
          <p:cNvCxnSpPr>
            <a:stCxn id="11" idx="2"/>
            <a:endCxn id="13" idx="0"/>
          </p:cNvCxnSpPr>
          <p:nvPr/>
        </p:nvCxnSpPr>
        <p:spPr>
          <a:xfrm rot="16200000" flipH="1">
            <a:off x="1210430" y="3713414"/>
            <a:ext cx="1608097" cy="855561"/>
          </a:xfrm>
          <a:prstGeom prst="bentConnector3">
            <a:avLst/>
          </a:prstGeom>
          <a:ln>
            <a:prstDash val="dash"/>
            <a:tailEnd type="triangle"/>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75DF24FE-D052-EEB5-B48C-D7FDA3D07C91}"/>
              </a:ext>
            </a:extLst>
          </p:cNvPr>
          <p:cNvSpPr txBox="1"/>
          <p:nvPr/>
        </p:nvSpPr>
        <p:spPr>
          <a:xfrm>
            <a:off x="2002421" y="1876201"/>
            <a:ext cx="3356657" cy="461665"/>
          </a:xfrm>
          <a:prstGeom prst="rect">
            <a:avLst/>
          </a:prstGeom>
          <a:noFill/>
        </p:spPr>
        <p:txBody>
          <a:bodyPr wrap="square">
            <a:spAutoFit/>
          </a:bodyPr>
          <a:lstStyle/>
          <a:p>
            <a:pPr algn="ctr"/>
            <a:r>
              <a:rPr lang="en-US" sz="2400" dirty="0"/>
              <a:t>Specimen OKSI.43</a:t>
            </a:r>
          </a:p>
        </p:txBody>
      </p:sp>
      <p:sp>
        <p:nvSpPr>
          <p:cNvPr id="37" name="TextBox 36">
            <a:extLst>
              <a:ext uri="{FF2B5EF4-FFF2-40B4-BE49-F238E27FC236}">
                <a16:creationId xmlns:a16="http://schemas.microsoft.com/office/drawing/2014/main" id="{FAD42574-691D-4211-DE5A-5E42016B0B17}"/>
              </a:ext>
            </a:extLst>
          </p:cNvPr>
          <p:cNvSpPr txBox="1"/>
          <p:nvPr/>
        </p:nvSpPr>
        <p:spPr>
          <a:xfrm>
            <a:off x="2988902" y="4367831"/>
            <a:ext cx="2164726" cy="461665"/>
          </a:xfrm>
          <a:prstGeom prst="rect">
            <a:avLst/>
          </a:prstGeom>
          <a:noFill/>
        </p:spPr>
        <p:txBody>
          <a:bodyPr wrap="square">
            <a:spAutoFit/>
          </a:bodyPr>
          <a:lstStyle/>
          <a:p>
            <a:pPr algn="ctr"/>
            <a:r>
              <a:rPr lang="en-US" sz="2400" dirty="0"/>
              <a:t>Location OKSI</a:t>
            </a:r>
          </a:p>
        </p:txBody>
      </p:sp>
      <p:sp>
        <p:nvSpPr>
          <p:cNvPr id="39" name="TextBox 38">
            <a:extLst>
              <a:ext uri="{FF2B5EF4-FFF2-40B4-BE49-F238E27FC236}">
                <a16:creationId xmlns:a16="http://schemas.microsoft.com/office/drawing/2014/main" id="{10B73F2A-2110-00B5-50A0-0AD6A8A58CCE}"/>
              </a:ext>
            </a:extLst>
          </p:cNvPr>
          <p:cNvSpPr txBox="1"/>
          <p:nvPr/>
        </p:nvSpPr>
        <p:spPr>
          <a:xfrm>
            <a:off x="8109995" y="3179889"/>
            <a:ext cx="2303813" cy="461665"/>
          </a:xfrm>
          <a:prstGeom prst="rect">
            <a:avLst/>
          </a:prstGeom>
          <a:noFill/>
        </p:spPr>
        <p:txBody>
          <a:bodyPr wrap="square">
            <a:spAutoFit/>
          </a:bodyPr>
          <a:lstStyle/>
          <a:p>
            <a:pPr algn="ctr"/>
            <a:r>
              <a:rPr lang="en-US" sz="2400" dirty="0"/>
              <a:t>Citation MC-14</a:t>
            </a:r>
          </a:p>
        </p:txBody>
      </p:sp>
      <p:grpSp>
        <p:nvGrpSpPr>
          <p:cNvPr id="29" name="Group 28">
            <a:extLst>
              <a:ext uri="{FF2B5EF4-FFF2-40B4-BE49-F238E27FC236}">
                <a16:creationId xmlns:a16="http://schemas.microsoft.com/office/drawing/2014/main" id="{A405E7D8-C9CC-2DF0-270A-82B929032F17}"/>
              </a:ext>
            </a:extLst>
          </p:cNvPr>
          <p:cNvGrpSpPr/>
          <p:nvPr/>
        </p:nvGrpSpPr>
        <p:grpSpPr>
          <a:xfrm>
            <a:off x="2882097" y="2457471"/>
            <a:ext cx="1805650" cy="879675"/>
            <a:chOff x="2882097" y="2457471"/>
            <a:chExt cx="1805650" cy="879675"/>
          </a:xfrm>
        </p:grpSpPr>
        <p:sp>
          <p:nvSpPr>
            <p:cNvPr id="17" name="Rectangle 16">
              <a:extLst>
                <a:ext uri="{FF2B5EF4-FFF2-40B4-BE49-F238E27FC236}">
                  <a16:creationId xmlns:a16="http://schemas.microsoft.com/office/drawing/2014/main" id="{AB571956-D9B0-1A47-94E9-46F196D0747A}"/>
                </a:ext>
              </a:extLst>
            </p:cNvPr>
            <p:cNvSpPr/>
            <p:nvPr/>
          </p:nvSpPr>
          <p:spPr>
            <a:xfrm>
              <a:off x="2882097" y="2457471"/>
              <a:ext cx="1805650" cy="87967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10" name="Group 9">
              <a:extLst>
                <a:ext uri="{FF2B5EF4-FFF2-40B4-BE49-F238E27FC236}">
                  <a16:creationId xmlns:a16="http://schemas.microsoft.com/office/drawing/2014/main" id="{BDB6386C-8DEE-2CEA-50A2-F7D932D78B81}"/>
                </a:ext>
              </a:extLst>
            </p:cNvPr>
            <p:cNvGrpSpPr/>
            <p:nvPr/>
          </p:nvGrpSpPr>
          <p:grpSpPr>
            <a:xfrm>
              <a:off x="3519746" y="2860732"/>
              <a:ext cx="530352" cy="73152"/>
              <a:chOff x="8961120" y="1159217"/>
              <a:chExt cx="530352" cy="73152"/>
            </a:xfrm>
          </p:grpSpPr>
          <p:sp>
            <p:nvSpPr>
              <p:cNvPr id="18" name="Oval 17">
                <a:extLst>
                  <a:ext uri="{FF2B5EF4-FFF2-40B4-BE49-F238E27FC236}">
                    <a16:creationId xmlns:a16="http://schemas.microsoft.com/office/drawing/2014/main" id="{DEAC1A58-623D-F9B0-EF90-B7E18CECE163}"/>
                  </a:ext>
                </a:extLst>
              </p:cNvPr>
              <p:cNvSpPr/>
              <p:nvPr/>
            </p:nvSpPr>
            <p:spPr>
              <a:xfrm>
                <a:off x="89611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AF03B32C-5635-F559-7C62-7C6083DA9D1C}"/>
                  </a:ext>
                </a:extLst>
              </p:cNvPr>
              <p:cNvSpPr/>
              <p:nvPr/>
            </p:nvSpPr>
            <p:spPr>
              <a:xfrm>
                <a:off x="91135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64CFC56F-45F4-5ABD-AE37-D59D89AB675B}"/>
                  </a:ext>
                </a:extLst>
              </p:cNvPr>
              <p:cNvSpPr/>
              <p:nvPr/>
            </p:nvSpPr>
            <p:spPr>
              <a:xfrm>
                <a:off x="92659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CB3C9E96-C6A2-65AF-D90B-9538A267364A}"/>
                  </a:ext>
                </a:extLst>
              </p:cNvPr>
              <p:cNvSpPr/>
              <p:nvPr/>
            </p:nvSpPr>
            <p:spPr>
              <a:xfrm>
                <a:off x="94183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32" name="Rectangle 31">
            <a:extLst>
              <a:ext uri="{FF2B5EF4-FFF2-40B4-BE49-F238E27FC236}">
                <a16:creationId xmlns:a16="http://schemas.microsoft.com/office/drawing/2014/main" id="{52BB1481-E1AB-784F-520A-39BA35A9E8F0}"/>
              </a:ext>
            </a:extLst>
          </p:cNvPr>
          <p:cNvSpPr/>
          <p:nvPr/>
        </p:nvSpPr>
        <p:spPr>
          <a:xfrm>
            <a:off x="2857982" y="4948293"/>
            <a:ext cx="2501095" cy="87967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3" name="Group 32">
            <a:extLst>
              <a:ext uri="{FF2B5EF4-FFF2-40B4-BE49-F238E27FC236}">
                <a16:creationId xmlns:a16="http://schemas.microsoft.com/office/drawing/2014/main" id="{F750218F-F14F-6277-3CAC-988E289FB9DC}"/>
              </a:ext>
            </a:extLst>
          </p:cNvPr>
          <p:cNvGrpSpPr/>
          <p:nvPr/>
        </p:nvGrpSpPr>
        <p:grpSpPr>
          <a:xfrm>
            <a:off x="3837008" y="5351554"/>
            <a:ext cx="530352" cy="73152"/>
            <a:chOff x="8961120" y="1159217"/>
            <a:chExt cx="530352" cy="73152"/>
          </a:xfrm>
        </p:grpSpPr>
        <p:sp>
          <p:nvSpPr>
            <p:cNvPr id="34" name="Oval 33">
              <a:extLst>
                <a:ext uri="{FF2B5EF4-FFF2-40B4-BE49-F238E27FC236}">
                  <a16:creationId xmlns:a16="http://schemas.microsoft.com/office/drawing/2014/main" id="{0C80DF2A-B706-CAD9-D421-FBE7B066F112}"/>
                </a:ext>
              </a:extLst>
            </p:cNvPr>
            <p:cNvSpPr/>
            <p:nvPr/>
          </p:nvSpPr>
          <p:spPr>
            <a:xfrm>
              <a:off x="89611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a:extLst>
                <a:ext uri="{FF2B5EF4-FFF2-40B4-BE49-F238E27FC236}">
                  <a16:creationId xmlns:a16="http://schemas.microsoft.com/office/drawing/2014/main" id="{1C5C372B-33DA-C9D0-360F-59E96C7C87ED}"/>
                </a:ext>
              </a:extLst>
            </p:cNvPr>
            <p:cNvSpPr/>
            <p:nvPr/>
          </p:nvSpPr>
          <p:spPr>
            <a:xfrm>
              <a:off x="91135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val 37">
              <a:extLst>
                <a:ext uri="{FF2B5EF4-FFF2-40B4-BE49-F238E27FC236}">
                  <a16:creationId xmlns:a16="http://schemas.microsoft.com/office/drawing/2014/main" id="{BDE7FBAD-214D-69D2-6E81-4C7E45592FED}"/>
                </a:ext>
              </a:extLst>
            </p:cNvPr>
            <p:cNvSpPr/>
            <p:nvPr/>
          </p:nvSpPr>
          <p:spPr>
            <a:xfrm>
              <a:off x="92659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a:extLst>
                <a:ext uri="{FF2B5EF4-FFF2-40B4-BE49-F238E27FC236}">
                  <a16:creationId xmlns:a16="http://schemas.microsoft.com/office/drawing/2014/main" id="{8972BFFE-8A0A-BEBA-38C7-DECBBBAC6351}"/>
                </a:ext>
              </a:extLst>
            </p:cNvPr>
            <p:cNvSpPr/>
            <p:nvPr/>
          </p:nvSpPr>
          <p:spPr>
            <a:xfrm>
              <a:off x="94183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1" name="Group 40">
            <a:extLst>
              <a:ext uri="{FF2B5EF4-FFF2-40B4-BE49-F238E27FC236}">
                <a16:creationId xmlns:a16="http://schemas.microsoft.com/office/drawing/2014/main" id="{C51A5DA6-0EB1-6CEC-5B8D-2983BC3DB941}"/>
              </a:ext>
            </a:extLst>
          </p:cNvPr>
          <p:cNvGrpSpPr/>
          <p:nvPr/>
        </p:nvGrpSpPr>
        <p:grpSpPr>
          <a:xfrm>
            <a:off x="8510286" y="3711967"/>
            <a:ext cx="1805650" cy="879675"/>
            <a:chOff x="2882097" y="2457471"/>
            <a:chExt cx="1805650" cy="879675"/>
          </a:xfrm>
        </p:grpSpPr>
        <p:sp>
          <p:nvSpPr>
            <p:cNvPr id="42" name="Rectangle 41">
              <a:extLst>
                <a:ext uri="{FF2B5EF4-FFF2-40B4-BE49-F238E27FC236}">
                  <a16:creationId xmlns:a16="http://schemas.microsoft.com/office/drawing/2014/main" id="{EC5B0081-20DB-B99F-0329-76A0683FDFEB}"/>
                </a:ext>
              </a:extLst>
            </p:cNvPr>
            <p:cNvSpPr/>
            <p:nvPr/>
          </p:nvSpPr>
          <p:spPr>
            <a:xfrm>
              <a:off x="2882097" y="2457471"/>
              <a:ext cx="1805650" cy="87967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43" name="Group 42">
              <a:extLst>
                <a:ext uri="{FF2B5EF4-FFF2-40B4-BE49-F238E27FC236}">
                  <a16:creationId xmlns:a16="http://schemas.microsoft.com/office/drawing/2014/main" id="{88DDFF03-A330-CE90-D130-6023B34728CE}"/>
                </a:ext>
              </a:extLst>
            </p:cNvPr>
            <p:cNvGrpSpPr/>
            <p:nvPr/>
          </p:nvGrpSpPr>
          <p:grpSpPr>
            <a:xfrm>
              <a:off x="3519746" y="2860732"/>
              <a:ext cx="530352" cy="73152"/>
              <a:chOff x="8961120" y="1159217"/>
              <a:chExt cx="530352" cy="73152"/>
            </a:xfrm>
          </p:grpSpPr>
          <p:sp>
            <p:nvSpPr>
              <p:cNvPr id="44" name="Oval 43">
                <a:extLst>
                  <a:ext uri="{FF2B5EF4-FFF2-40B4-BE49-F238E27FC236}">
                    <a16:creationId xmlns:a16="http://schemas.microsoft.com/office/drawing/2014/main" id="{48353880-4728-44ED-C81F-3D98F4CE4F76}"/>
                  </a:ext>
                </a:extLst>
              </p:cNvPr>
              <p:cNvSpPr/>
              <p:nvPr/>
            </p:nvSpPr>
            <p:spPr>
              <a:xfrm>
                <a:off x="89611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a:extLst>
                  <a:ext uri="{FF2B5EF4-FFF2-40B4-BE49-F238E27FC236}">
                    <a16:creationId xmlns:a16="http://schemas.microsoft.com/office/drawing/2014/main" id="{F54C580B-6429-E6E6-9072-6DF5F4244E09}"/>
                  </a:ext>
                </a:extLst>
              </p:cNvPr>
              <p:cNvSpPr/>
              <p:nvPr/>
            </p:nvSpPr>
            <p:spPr>
              <a:xfrm>
                <a:off x="91135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a:extLst>
                  <a:ext uri="{FF2B5EF4-FFF2-40B4-BE49-F238E27FC236}">
                    <a16:creationId xmlns:a16="http://schemas.microsoft.com/office/drawing/2014/main" id="{DAA9E5DB-2315-F928-C4D8-267F4CDB4C6B}"/>
                  </a:ext>
                </a:extLst>
              </p:cNvPr>
              <p:cNvSpPr/>
              <p:nvPr/>
            </p:nvSpPr>
            <p:spPr>
              <a:xfrm>
                <a:off x="92659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a:extLst>
                  <a:ext uri="{FF2B5EF4-FFF2-40B4-BE49-F238E27FC236}">
                    <a16:creationId xmlns:a16="http://schemas.microsoft.com/office/drawing/2014/main" id="{7A8C1612-7545-5442-3B48-D4F8BE4D322E}"/>
                  </a:ext>
                </a:extLst>
              </p:cNvPr>
              <p:cNvSpPr/>
              <p:nvPr/>
            </p:nvSpPr>
            <p:spPr>
              <a:xfrm>
                <a:off x="9418320" y="1159217"/>
                <a:ext cx="73152" cy="7315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3602875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A3363022-C969-41E9-8EB2-E4C94908C1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8D1AD6B3-BE88-4CEB-BA17-790657CC47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a:extLst>
              <a:ext uri="{FF2B5EF4-FFF2-40B4-BE49-F238E27FC236}">
                <a16:creationId xmlns:a16="http://schemas.microsoft.com/office/drawing/2014/main" id="{44A23D77-725B-8D83-B0EF-D5533135C23E}"/>
              </a:ext>
            </a:extLst>
          </p:cNvPr>
          <p:cNvSpPr>
            <a:spLocks noGrp="1"/>
          </p:cNvSpPr>
          <p:nvPr>
            <p:ph type="title"/>
          </p:nvPr>
        </p:nvSpPr>
        <p:spPr>
          <a:xfrm>
            <a:off x="6590662" y="4267832"/>
            <a:ext cx="4805996" cy="1297115"/>
          </a:xfrm>
        </p:spPr>
        <p:txBody>
          <a:bodyPr vert="horz" lIns="91440" tIns="45720" rIns="91440" bIns="45720" rtlCol="0" anchor="t">
            <a:normAutofit/>
          </a:bodyPr>
          <a:lstStyle/>
          <a:p>
            <a:r>
              <a:rPr lang="en-US" sz="4000" kern="1200" dirty="0">
                <a:solidFill>
                  <a:schemeClr val="tx2"/>
                </a:solidFill>
                <a:latin typeface="+mj-lt"/>
                <a:ea typeface="+mj-ea"/>
                <a:cs typeface="+mj-cs"/>
              </a:rPr>
              <a:t>Table Details</a:t>
            </a:r>
          </a:p>
        </p:txBody>
      </p:sp>
      <p:sp>
        <p:nvSpPr>
          <p:cNvPr id="7" name="Text Placeholder 6">
            <a:extLst>
              <a:ext uri="{FF2B5EF4-FFF2-40B4-BE49-F238E27FC236}">
                <a16:creationId xmlns:a16="http://schemas.microsoft.com/office/drawing/2014/main" id="{86EFE307-2E63-BF7E-641C-8A439620642D}"/>
              </a:ext>
            </a:extLst>
          </p:cNvPr>
          <p:cNvSpPr>
            <a:spLocks noGrp="1"/>
          </p:cNvSpPr>
          <p:nvPr>
            <p:ph type="body" idx="1"/>
          </p:nvPr>
        </p:nvSpPr>
        <p:spPr>
          <a:xfrm>
            <a:off x="6590966" y="3428999"/>
            <a:ext cx="4805691" cy="838831"/>
          </a:xfrm>
        </p:spPr>
        <p:txBody>
          <a:bodyPr vert="horz" lIns="91440" tIns="45720" rIns="91440" bIns="45720" rtlCol="0" anchor="b">
            <a:normAutofit/>
          </a:bodyPr>
          <a:lstStyle/>
          <a:p>
            <a:endParaRPr lang="en-US" sz="2000" kern="1200" dirty="0">
              <a:solidFill>
                <a:schemeClr val="tx2"/>
              </a:solidFill>
              <a:latin typeface="+mn-lt"/>
              <a:ea typeface="+mn-ea"/>
              <a:cs typeface="+mn-cs"/>
            </a:endParaRPr>
          </a:p>
        </p:txBody>
      </p:sp>
      <p:pic>
        <p:nvPicPr>
          <p:cNvPr id="42" name="Graphic 41" descr="Database">
            <a:extLst>
              <a:ext uri="{FF2B5EF4-FFF2-40B4-BE49-F238E27FC236}">
                <a16:creationId xmlns:a16="http://schemas.microsoft.com/office/drawing/2014/main" id="{D096B7BB-9C0B-06DE-2041-4BE5FAF237A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0470" y="1815320"/>
            <a:ext cx="4141760" cy="4141760"/>
          </a:xfrm>
          <a:custGeom>
            <a:avLst/>
            <a:gdLst/>
            <a:ahLst/>
            <a:cxnLst/>
            <a:rect l="l" t="t" r="r" b="b"/>
            <a:pathLst>
              <a:path w="4141760" h="4377846">
                <a:moveTo>
                  <a:pt x="0" y="0"/>
                </a:moveTo>
                <a:lnTo>
                  <a:pt x="4141760" y="0"/>
                </a:lnTo>
                <a:lnTo>
                  <a:pt x="4141760" y="4377846"/>
                </a:lnTo>
                <a:lnTo>
                  <a:pt x="0" y="4377846"/>
                </a:lnTo>
                <a:close/>
              </a:path>
            </a:pathLst>
          </a:custGeom>
        </p:spPr>
      </p:pic>
      <p:grpSp>
        <p:nvGrpSpPr>
          <p:cNvPr id="49" name="Group 48">
            <a:extLst>
              <a:ext uri="{FF2B5EF4-FFF2-40B4-BE49-F238E27FC236}">
                <a16:creationId xmlns:a16="http://schemas.microsoft.com/office/drawing/2014/main" id="{89D1390B-7E13-4B4F-9CB2-391063412E5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53" y="-5977"/>
            <a:ext cx="6238675" cy="6863979"/>
            <a:chOff x="305" y="-5977"/>
            <a:chExt cx="6238675" cy="6863979"/>
          </a:xfrm>
        </p:grpSpPr>
        <p:sp>
          <p:nvSpPr>
            <p:cNvPr id="50" name="Freeform: Shape 49">
              <a:extLst>
                <a:ext uri="{FF2B5EF4-FFF2-40B4-BE49-F238E27FC236}">
                  <a16:creationId xmlns:a16="http://schemas.microsoft.com/office/drawing/2014/main" id="{9E720206-AA49-4786-A932-A2650DE091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34854"/>
              <a:ext cx="6028697" cy="6817170"/>
            </a:xfrm>
            <a:custGeom>
              <a:avLst/>
              <a:gdLst>
                <a:gd name="connsiteX0" fmla="*/ 6028697 w 6028697"/>
                <a:gd name="connsiteY0" fmla="*/ 6155323 h 6817170"/>
                <a:gd name="connsiteX1" fmla="*/ 6028697 w 6028697"/>
                <a:gd name="connsiteY1" fmla="*/ 6817170 h 6817170"/>
                <a:gd name="connsiteX2" fmla="*/ 5157862 w 6028697"/>
                <a:gd name="connsiteY2" fmla="*/ 6817170 h 6817170"/>
                <a:gd name="connsiteX3" fmla="*/ 5347156 w 6028697"/>
                <a:gd name="connsiteY3" fmla="*/ 6687553 h 6817170"/>
                <a:gd name="connsiteX4" fmla="*/ 5487470 w 6028697"/>
                <a:gd name="connsiteY4" fmla="*/ 6581714 h 6817170"/>
                <a:gd name="connsiteX5" fmla="*/ 5627642 w 6028697"/>
                <a:gd name="connsiteY5" fmla="*/ 6472328 h 6817170"/>
                <a:gd name="connsiteX6" fmla="*/ 5911392 w 6028697"/>
                <a:gd name="connsiteY6" fmla="*/ 6245328 h 6817170"/>
                <a:gd name="connsiteX7" fmla="*/ 4481066 w 6028697"/>
                <a:gd name="connsiteY7" fmla="*/ 478 h 6817170"/>
                <a:gd name="connsiteX8" fmla="*/ 4672258 w 6028697"/>
                <a:gd name="connsiteY8" fmla="*/ 7519 h 6817170"/>
                <a:gd name="connsiteX9" fmla="*/ 5429869 w 6028697"/>
                <a:gd name="connsiteY9" fmla="*/ 125134 h 6817170"/>
                <a:gd name="connsiteX10" fmla="*/ 5976319 w 6028697"/>
                <a:gd name="connsiteY10" fmla="*/ 314893 h 6817170"/>
                <a:gd name="connsiteX11" fmla="*/ 6028697 w 6028697"/>
                <a:gd name="connsiteY11" fmla="*/ 339901 h 6817170"/>
                <a:gd name="connsiteX12" fmla="*/ 6028697 w 6028697"/>
                <a:gd name="connsiteY12" fmla="*/ 732458 h 6817170"/>
                <a:gd name="connsiteX13" fmla="*/ 5990985 w 6028697"/>
                <a:gd name="connsiteY13" fmla="*/ 712211 h 6817170"/>
                <a:gd name="connsiteX14" fmla="*/ 5341339 w 6028697"/>
                <a:gd name="connsiteY14" fmla="*/ 475281 h 6817170"/>
                <a:gd name="connsiteX15" fmla="*/ 4651969 w 6028697"/>
                <a:gd name="connsiteY15" fmla="*/ 377104 h 6817170"/>
                <a:gd name="connsiteX16" fmla="*/ 3953093 w 6028697"/>
                <a:gd name="connsiteY16" fmla="*/ 402498 h 6817170"/>
                <a:gd name="connsiteX17" fmla="*/ 3267413 w 6028697"/>
                <a:gd name="connsiteY17" fmla="*/ 546643 h 6817170"/>
                <a:gd name="connsiteX18" fmla="*/ 1439498 w 6028697"/>
                <a:gd name="connsiteY18" fmla="*/ 1568141 h 6817170"/>
                <a:gd name="connsiteX19" fmla="*/ 960671 w 6028697"/>
                <a:gd name="connsiteY19" fmla="*/ 2082013 h 6817170"/>
                <a:gd name="connsiteX20" fmla="*/ 581866 w 6028697"/>
                <a:gd name="connsiteY20" fmla="*/ 2672638 h 6817170"/>
                <a:gd name="connsiteX21" fmla="*/ 324789 w 6028697"/>
                <a:gd name="connsiteY21" fmla="*/ 3325262 h 6817170"/>
                <a:gd name="connsiteX22" fmla="*/ 231151 w 6028697"/>
                <a:gd name="connsiteY22" fmla="*/ 4022292 h 6817170"/>
                <a:gd name="connsiteX23" fmla="*/ 270592 w 6028697"/>
                <a:gd name="connsiteY23" fmla="*/ 4362792 h 6817170"/>
                <a:gd name="connsiteX24" fmla="*/ 387213 w 6028697"/>
                <a:gd name="connsiteY24" fmla="*/ 4681585 h 6817170"/>
                <a:gd name="connsiteX25" fmla="*/ 468507 w 6028697"/>
                <a:gd name="connsiteY25" fmla="*/ 4831546 h 6817170"/>
                <a:gd name="connsiteX26" fmla="*/ 561862 w 6028697"/>
                <a:gd name="connsiteY26" fmla="*/ 4976826 h 6817170"/>
                <a:gd name="connsiteX27" fmla="*/ 777511 w 6028697"/>
                <a:gd name="connsiteY27" fmla="*/ 5257597 h 6817170"/>
                <a:gd name="connsiteX28" fmla="*/ 1010895 w 6028697"/>
                <a:gd name="connsiteY28" fmla="*/ 5540494 h 6817170"/>
                <a:gd name="connsiteX29" fmla="*/ 1126948 w 6028697"/>
                <a:gd name="connsiteY29" fmla="*/ 5688186 h 6817170"/>
                <a:gd name="connsiteX30" fmla="*/ 1182706 w 6028697"/>
                <a:gd name="connsiteY30" fmla="*/ 5760543 h 6817170"/>
                <a:gd name="connsiteX31" fmla="*/ 1237327 w 6028697"/>
                <a:gd name="connsiteY31" fmla="*/ 5830060 h 6817170"/>
                <a:gd name="connsiteX32" fmla="*/ 1706649 w 6028697"/>
                <a:gd name="connsiteY32" fmla="*/ 6342797 h 6817170"/>
                <a:gd name="connsiteX33" fmla="*/ 1956207 w 6028697"/>
                <a:gd name="connsiteY33" fmla="*/ 6573484 h 6817170"/>
                <a:gd name="connsiteX34" fmla="*/ 2217681 w 6028697"/>
                <a:gd name="connsiteY34" fmla="*/ 6786297 h 6817170"/>
                <a:gd name="connsiteX35" fmla="*/ 2260820 w 6028697"/>
                <a:gd name="connsiteY35" fmla="*/ 6817170 h 6817170"/>
                <a:gd name="connsiteX36" fmla="*/ 1429497 w 6028697"/>
                <a:gd name="connsiteY36" fmla="*/ 6817170 h 6817170"/>
                <a:gd name="connsiteX37" fmla="*/ 1327275 w 6028697"/>
                <a:gd name="connsiteY37" fmla="*/ 6713800 h 6817170"/>
                <a:gd name="connsiteX38" fmla="*/ 1080556 w 6028697"/>
                <a:gd name="connsiteY38" fmla="*/ 6414443 h 6817170"/>
                <a:gd name="connsiteX39" fmla="*/ 865189 w 6028697"/>
                <a:gd name="connsiteY39" fmla="*/ 6097496 h 6817170"/>
                <a:gd name="connsiteX40" fmla="*/ 814823 w 6028697"/>
                <a:gd name="connsiteY40" fmla="*/ 6016911 h 6817170"/>
                <a:gd name="connsiteX41" fmla="*/ 766729 w 6028697"/>
                <a:gd name="connsiteY41" fmla="*/ 5938453 h 6817170"/>
                <a:gd name="connsiteX42" fmla="*/ 671672 w 6028697"/>
                <a:gd name="connsiteY42" fmla="*/ 5786648 h 6817170"/>
                <a:gd name="connsiteX43" fmla="*/ 474608 w 6028697"/>
                <a:gd name="connsiteY43" fmla="*/ 5474664 h 6817170"/>
                <a:gd name="connsiteX44" fmla="*/ 282652 w 6028697"/>
                <a:gd name="connsiteY44" fmla="*/ 5146508 h 6817170"/>
                <a:gd name="connsiteX45" fmla="*/ 196108 w 6028697"/>
                <a:gd name="connsiteY45" fmla="*/ 4972712 h 6817170"/>
                <a:gd name="connsiteX46" fmla="*/ 122474 w 6028697"/>
                <a:gd name="connsiteY46" fmla="*/ 4791821 h 6817170"/>
                <a:gd name="connsiteX47" fmla="*/ 65724 w 6028697"/>
                <a:gd name="connsiteY47" fmla="*/ 4603129 h 6817170"/>
                <a:gd name="connsiteX48" fmla="*/ 44727 w 6028697"/>
                <a:gd name="connsiteY48" fmla="*/ 4506937 h 6817170"/>
                <a:gd name="connsiteX49" fmla="*/ 35505 w 6028697"/>
                <a:gd name="connsiteY49" fmla="*/ 4458699 h 6817170"/>
                <a:gd name="connsiteX50" fmla="*/ 27845 w 6028697"/>
                <a:gd name="connsiteY50" fmla="*/ 4410320 h 6817170"/>
                <a:gd name="connsiteX51" fmla="*/ 37 w 6028697"/>
                <a:gd name="connsiteY51" fmla="*/ 4022292 h 6817170"/>
                <a:gd name="connsiteX52" fmla="*/ 78777 w 6028697"/>
                <a:gd name="connsiteY52" fmla="*/ 3267236 h 6817170"/>
                <a:gd name="connsiteX53" fmla="*/ 315424 w 6028697"/>
                <a:gd name="connsiteY53" fmla="*/ 2543673 h 6817170"/>
                <a:gd name="connsiteX54" fmla="*/ 1202710 w 6028697"/>
                <a:gd name="connsiteY54" fmla="*/ 1314895 h 6817170"/>
                <a:gd name="connsiteX55" fmla="*/ 1791065 w 6028697"/>
                <a:gd name="connsiteY55" fmla="*/ 833514 h 6817170"/>
                <a:gd name="connsiteX56" fmla="*/ 3908404 w 6028697"/>
                <a:gd name="connsiteY56" fmla="*/ 29794 h 6817170"/>
                <a:gd name="connsiteX57" fmla="*/ 4481066 w 6028697"/>
                <a:gd name="connsiteY57" fmla="*/ 478 h 68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28697" h="6817170">
                  <a:moveTo>
                    <a:pt x="6028697" y="6155323"/>
                  </a:moveTo>
                  <a:lnTo>
                    <a:pt x="6028697" y="6817170"/>
                  </a:lnTo>
                  <a:lnTo>
                    <a:pt x="5157862" y="6817170"/>
                  </a:lnTo>
                  <a:lnTo>
                    <a:pt x="5347156" y="6687553"/>
                  </a:lnTo>
                  <a:cubicBezTo>
                    <a:pt x="5394117" y="6653219"/>
                    <a:pt x="5440793" y="6617608"/>
                    <a:pt x="5487470" y="6581714"/>
                  </a:cubicBezTo>
                  <a:cubicBezTo>
                    <a:pt x="5534147" y="6545820"/>
                    <a:pt x="5580966" y="6509358"/>
                    <a:pt x="5627642" y="6472328"/>
                  </a:cubicBezTo>
                  <a:lnTo>
                    <a:pt x="5911392" y="6245328"/>
                  </a:lnTo>
                  <a:close/>
                  <a:moveTo>
                    <a:pt x="4481066" y="478"/>
                  </a:moveTo>
                  <a:cubicBezTo>
                    <a:pt x="4544817" y="1422"/>
                    <a:pt x="4608563" y="3769"/>
                    <a:pt x="4672258" y="7519"/>
                  </a:cubicBezTo>
                  <a:cubicBezTo>
                    <a:pt x="4927973" y="22364"/>
                    <a:pt x="5181687" y="61751"/>
                    <a:pt x="5429869" y="125134"/>
                  </a:cubicBezTo>
                  <a:cubicBezTo>
                    <a:pt x="5617090" y="173104"/>
                    <a:pt x="5799867" y="236595"/>
                    <a:pt x="5976319" y="314893"/>
                  </a:cubicBezTo>
                  <a:lnTo>
                    <a:pt x="6028697" y="339901"/>
                  </a:lnTo>
                  <a:lnTo>
                    <a:pt x="6028697" y="732458"/>
                  </a:lnTo>
                  <a:lnTo>
                    <a:pt x="5990985" y="712211"/>
                  </a:lnTo>
                  <a:cubicBezTo>
                    <a:pt x="5783917" y="609342"/>
                    <a:pt x="5566013" y="529876"/>
                    <a:pt x="5341339" y="475281"/>
                  </a:cubicBezTo>
                  <a:cubicBezTo>
                    <a:pt x="5115233" y="420503"/>
                    <a:pt x="4884375" y="387624"/>
                    <a:pt x="4651969" y="377104"/>
                  </a:cubicBezTo>
                  <a:cubicBezTo>
                    <a:pt x="4418713" y="365171"/>
                    <a:pt x="4184861" y="373670"/>
                    <a:pt x="3953093" y="402498"/>
                  </a:cubicBezTo>
                  <a:cubicBezTo>
                    <a:pt x="3721001" y="431832"/>
                    <a:pt x="3491675" y="480040"/>
                    <a:pt x="3267413" y="546643"/>
                  </a:cubicBezTo>
                  <a:cubicBezTo>
                    <a:pt x="2591323" y="750761"/>
                    <a:pt x="1967642" y="1099289"/>
                    <a:pt x="1439498" y="1568141"/>
                  </a:cubicBezTo>
                  <a:cubicBezTo>
                    <a:pt x="1265589" y="1725523"/>
                    <a:pt x="1105393" y="1897434"/>
                    <a:pt x="960671" y="2082013"/>
                  </a:cubicBezTo>
                  <a:cubicBezTo>
                    <a:pt x="815775" y="2266294"/>
                    <a:pt x="688923" y="2464081"/>
                    <a:pt x="581866" y="2672638"/>
                  </a:cubicBezTo>
                  <a:cubicBezTo>
                    <a:pt x="473765" y="2880669"/>
                    <a:pt x="387610" y="3099397"/>
                    <a:pt x="324789" y="3325262"/>
                  </a:cubicBezTo>
                  <a:cubicBezTo>
                    <a:pt x="262714" y="3552403"/>
                    <a:pt x="231223" y="3786822"/>
                    <a:pt x="231151" y="4022292"/>
                  </a:cubicBezTo>
                  <a:cubicBezTo>
                    <a:pt x="231413" y="4136912"/>
                    <a:pt x="244645" y="4251136"/>
                    <a:pt x="270592" y="4362792"/>
                  </a:cubicBezTo>
                  <a:cubicBezTo>
                    <a:pt x="297885" y="4472943"/>
                    <a:pt x="336983" y="4579833"/>
                    <a:pt x="387213" y="4681585"/>
                  </a:cubicBezTo>
                  <a:cubicBezTo>
                    <a:pt x="412042" y="4732517"/>
                    <a:pt x="439423" y="4782457"/>
                    <a:pt x="468507" y="4831546"/>
                  </a:cubicBezTo>
                  <a:cubicBezTo>
                    <a:pt x="497591" y="4880636"/>
                    <a:pt x="529230" y="4929015"/>
                    <a:pt x="561862" y="4976826"/>
                  </a:cubicBezTo>
                  <a:cubicBezTo>
                    <a:pt x="627975" y="5072166"/>
                    <a:pt x="701466" y="5164668"/>
                    <a:pt x="777511" y="5257597"/>
                  </a:cubicBezTo>
                  <a:cubicBezTo>
                    <a:pt x="853556" y="5350524"/>
                    <a:pt x="933574" y="5443594"/>
                    <a:pt x="1010895" y="5540494"/>
                  </a:cubicBezTo>
                  <a:cubicBezTo>
                    <a:pt x="1049957" y="5588732"/>
                    <a:pt x="1088642" y="5637963"/>
                    <a:pt x="1126948" y="5688186"/>
                  </a:cubicBezTo>
                  <a:lnTo>
                    <a:pt x="1182706" y="5760543"/>
                  </a:lnTo>
                  <a:cubicBezTo>
                    <a:pt x="1201007" y="5783669"/>
                    <a:pt x="1218458" y="5807503"/>
                    <a:pt x="1237327" y="5830060"/>
                  </a:cubicBezTo>
                  <a:cubicBezTo>
                    <a:pt x="1383714" y="6009916"/>
                    <a:pt x="1540413" y="6181116"/>
                    <a:pt x="1706649" y="6342797"/>
                  </a:cubicBezTo>
                  <a:cubicBezTo>
                    <a:pt x="1788084" y="6422531"/>
                    <a:pt x="1871265" y="6499427"/>
                    <a:pt x="1956207" y="6573484"/>
                  </a:cubicBezTo>
                  <a:cubicBezTo>
                    <a:pt x="2041332" y="6647402"/>
                    <a:pt x="2127733" y="6718907"/>
                    <a:pt x="2217681" y="6786297"/>
                  </a:cubicBezTo>
                  <a:lnTo>
                    <a:pt x="2260820" y="6817170"/>
                  </a:lnTo>
                  <a:lnTo>
                    <a:pt x="1429497" y="6817170"/>
                  </a:lnTo>
                  <a:lnTo>
                    <a:pt x="1327275" y="6713800"/>
                  </a:lnTo>
                  <a:cubicBezTo>
                    <a:pt x="1239186" y="6618984"/>
                    <a:pt x="1156797" y="6519019"/>
                    <a:pt x="1080556" y="6414443"/>
                  </a:cubicBezTo>
                  <a:cubicBezTo>
                    <a:pt x="1004653" y="6310734"/>
                    <a:pt x="932439" y="6205177"/>
                    <a:pt x="865189" y="6097496"/>
                  </a:cubicBezTo>
                  <a:cubicBezTo>
                    <a:pt x="847881" y="6070823"/>
                    <a:pt x="831565" y="6043725"/>
                    <a:pt x="814823" y="6016911"/>
                  </a:cubicBezTo>
                  <a:lnTo>
                    <a:pt x="766729" y="5938453"/>
                  </a:lnTo>
                  <a:cubicBezTo>
                    <a:pt x="735941" y="5887947"/>
                    <a:pt x="703878" y="5837581"/>
                    <a:pt x="671672" y="5786648"/>
                  </a:cubicBezTo>
                  <a:lnTo>
                    <a:pt x="474608" y="5474664"/>
                  </a:lnTo>
                  <a:cubicBezTo>
                    <a:pt x="408778" y="5368968"/>
                    <a:pt x="343516" y="5260008"/>
                    <a:pt x="282652" y="5146508"/>
                  </a:cubicBezTo>
                  <a:cubicBezTo>
                    <a:pt x="252290" y="5089759"/>
                    <a:pt x="223065" y="5032015"/>
                    <a:pt x="196108" y="4972712"/>
                  </a:cubicBezTo>
                  <a:cubicBezTo>
                    <a:pt x="169152" y="4913408"/>
                    <a:pt x="144607" y="4853111"/>
                    <a:pt x="122474" y="4791821"/>
                  </a:cubicBezTo>
                  <a:cubicBezTo>
                    <a:pt x="100342" y="4730532"/>
                    <a:pt x="81757" y="4666830"/>
                    <a:pt x="65724" y="4603129"/>
                  </a:cubicBezTo>
                  <a:cubicBezTo>
                    <a:pt x="58205" y="4571064"/>
                    <a:pt x="50828" y="4539143"/>
                    <a:pt x="44727" y="4506937"/>
                  </a:cubicBezTo>
                  <a:lnTo>
                    <a:pt x="35505" y="4458699"/>
                  </a:lnTo>
                  <a:lnTo>
                    <a:pt x="27845" y="4410320"/>
                  </a:lnTo>
                  <a:cubicBezTo>
                    <a:pt x="8635" y="4281881"/>
                    <a:pt x="-661" y="4152150"/>
                    <a:pt x="37" y="4022292"/>
                  </a:cubicBezTo>
                  <a:cubicBezTo>
                    <a:pt x="712" y="3768592"/>
                    <a:pt x="27094" y="3515615"/>
                    <a:pt x="78777" y="3267236"/>
                  </a:cubicBezTo>
                  <a:cubicBezTo>
                    <a:pt x="130048" y="3017876"/>
                    <a:pt x="209439" y="2775142"/>
                    <a:pt x="315424" y="2543673"/>
                  </a:cubicBezTo>
                  <a:cubicBezTo>
                    <a:pt x="528236" y="2081161"/>
                    <a:pt x="838234" y="1667312"/>
                    <a:pt x="1202710" y="1314895"/>
                  </a:cubicBezTo>
                  <a:cubicBezTo>
                    <a:pt x="1385514" y="1138814"/>
                    <a:pt x="1582282" y="977831"/>
                    <a:pt x="1791065" y="833514"/>
                  </a:cubicBezTo>
                  <a:cubicBezTo>
                    <a:pt x="2420037" y="395614"/>
                    <a:pt x="3147288" y="119557"/>
                    <a:pt x="3908404" y="29794"/>
                  </a:cubicBezTo>
                  <a:cubicBezTo>
                    <a:pt x="4098509" y="7429"/>
                    <a:pt x="4289811" y="-2355"/>
                    <a:pt x="4481066" y="47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id="{C72F6EE6-EDE9-45A5-8F6D-02B9B7CB2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1"/>
              <a:ext cx="6165116"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Shape 51">
              <a:extLst>
                <a:ext uri="{FF2B5EF4-FFF2-40B4-BE49-F238E27FC236}">
                  <a16:creationId xmlns:a16="http://schemas.microsoft.com/office/drawing/2014/main" id="{C093DC50-3BD7-46B1-A300-CD207E152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5977"/>
              <a:ext cx="6238675"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Date Placeholder 3">
            <a:extLst>
              <a:ext uri="{FF2B5EF4-FFF2-40B4-BE49-F238E27FC236}">
                <a16:creationId xmlns:a16="http://schemas.microsoft.com/office/drawing/2014/main" id="{AA14442B-1992-4FFC-396E-C1DE7AD7C156}"/>
              </a:ext>
            </a:extLst>
          </p:cNvPr>
          <p:cNvSpPr>
            <a:spLocks noGrp="1"/>
          </p:cNvSpPr>
          <p:nvPr>
            <p:ph type="dt" sz="half" idx="10"/>
          </p:nvPr>
        </p:nvSpPr>
        <p:spPr>
          <a:xfrm>
            <a:off x="804672" y="6356350"/>
            <a:ext cx="2743200" cy="365125"/>
          </a:xfrm>
        </p:spPr>
        <p:txBody>
          <a:bodyPr vert="horz" lIns="91440" tIns="45720" rIns="91440" bIns="45720" rtlCol="0" anchor="ctr">
            <a:normAutofit/>
          </a:bodyPr>
          <a:lstStyle/>
          <a:p>
            <a:pPr>
              <a:spcAft>
                <a:spcPts val="600"/>
              </a:spcAft>
              <a:defRPr/>
            </a:pPr>
            <a:fld id="{CF510C9E-CFEB-2F4B-A759-4D3450DC3AD2}" type="datetime3">
              <a:rPr lang="en-US" smtClean="0">
                <a:solidFill>
                  <a:schemeClr val="tx1">
                    <a:tint val="75000"/>
                  </a:schemeClr>
                </a:solidFill>
              </a:rPr>
              <a:t>18 January 2025</a:t>
            </a:fld>
            <a:endParaRPr lang="en-US" dirty="0">
              <a:solidFill>
                <a:schemeClr val="tx1">
                  <a:tint val="75000"/>
                </a:schemeClr>
              </a:solidFill>
            </a:endParaRPr>
          </a:p>
        </p:txBody>
      </p:sp>
      <p:sp>
        <p:nvSpPr>
          <p:cNvPr id="5" name="Slide Number Placeholder 4">
            <a:extLst>
              <a:ext uri="{FF2B5EF4-FFF2-40B4-BE49-F238E27FC236}">
                <a16:creationId xmlns:a16="http://schemas.microsoft.com/office/drawing/2014/main" id="{C8760D5B-0428-4047-FE15-1C0965E11ED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48F63A3B-78C7-47BE-AE5E-E10140E04643}" type="slidenum">
              <a:rPr lang="en-US">
                <a:solidFill>
                  <a:schemeClr val="tx1">
                    <a:tint val="75000"/>
                  </a:schemeClr>
                </a:solidFill>
              </a:rPr>
              <a:pPr>
                <a:spcAft>
                  <a:spcPts val="600"/>
                </a:spcAft>
                <a:defRPr/>
              </a:pPr>
              <a:t>15</a:t>
            </a:fld>
            <a:endParaRPr lang="en-US" dirty="0">
              <a:solidFill>
                <a:schemeClr val="tx1">
                  <a:tint val="75000"/>
                </a:schemeClr>
              </a:solidFill>
            </a:endParaRPr>
          </a:p>
        </p:txBody>
      </p:sp>
    </p:spTree>
    <p:extLst>
      <p:ext uri="{BB962C8B-B14F-4D97-AF65-F5344CB8AC3E}">
        <p14:creationId xmlns:p14="http://schemas.microsoft.com/office/powerpoint/2010/main" val="1060361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20AC7CE-31A3-6493-440C-DF491EFFFD42}"/>
              </a:ext>
            </a:extLst>
          </p:cNvPr>
          <p:cNvSpPr>
            <a:spLocks noGrp="1"/>
          </p:cNvSpPr>
          <p:nvPr>
            <p:ph type="title"/>
          </p:nvPr>
        </p:nvSpPr>
        <p:spPr/>
        <p:txBody>
          <a:bodyPr/>
          <a:lstStyle/>
          <a:p>
            <a:r>
              <a:rPr lang="en-US"/>
              <a:t>Specimens</a:t>
            </a:r>
            <a:endParaRPr lang="en-US" dirty="0"/>
          </a:p>
        </p:txBody>
      </p:sp>
      <p:sp>
        <p:nvSpPr>
          <p:cNvPr id="7" name="Content Placeholder 6">
            <a:extLst>
              <a:ext uri="{FF2B5EF4-FFF2-40B4-BE49-F238E27FC236}">
                <a16:creationId xmlns:a16="http://schemas.microsoft.com/office/drawing/2014/main" id="{7E8494D5-0F56-AD27-B422-9EF21C2D1EB8}"/>
              </a:ext>
            </a:extLst>
          </p:cNvPr>
          <p:cNvSpPr>
            <a:spLocks noGrp="1"/>
          </p:cNvSpPr>
          <p:nvPr>
            <p:ph idx="1"/>
          </p:nvPr>
        </p:nvSpPr>
        <p:spPr>
          <a:xfrm>
            <a:off x="838200" y="1690688"/>
            <a:ext cx="10515600" cy="4486275"/>
          </a:xfrm>
        </p:spPr>
        <p:txBody>
          <a:bodyPr>
            <a:normAutofit fontScale="92500" lnSpcReduction="20000"/>
          </a:bodyPr>
          <a:lstStyle/>
          <a:p>
            <a:pPr marL="0" indent="0">
              <a:buNone/>
            </a:pPr>
            <a:r>
              <a:rPr lang="en-US" dirty="0"/>
              <a:t>The basic elements are </a:t>
            </a:r>
          </a:p>
          <a:p>
            <a:r>
              <a:rPr lang="en-US" dirty="0"/>
              <a:t>IDs and counts </a:t>
            </a:r>
          </a:p>
          <a:p>
            <a:r>
              <a:rPr lang="en-US" dirty="0"/>
              <a:t>taxonomy as far as known plus common name</a:t>
            </a:r>
          </a:p>
          <a:p>
            <a:r>
              <a:rPr lang="en-US" dirty="0"/>
              <a:t>location in terms of city, county, state, country, GPS </a:t>
            </a:r>
          </a:p>
          <a:p>
            <a:r>
              <a:rPr lang="en-US" dirty="0"/>
              <a:t>age and stratigraphy</a:t>
            </a:r>
          </a:p>
          <a:p>
            <a:r>
              <a:rPr lang="en-US" dirty="0"/>
              <a:t>date collected or purchased, cost if purchased</a:t>
            </a:r>
          </a:p>
          <a:p>
            <a:r>
              <a:rPr lang="en-US" dirty="0"/>
              <a:t>storage location (stored / container)</a:t>
            </a:r>
          </a:p>
          <a:p>
            <a:r>
              <a:rPr lang="en-US" dirty="0"/>
              <a:t>notes</a:t>
            </a:r>
          </a:p>
          <a:p>
            <a:r>
              <a:rPr lang="en-US" dirty="0"/>
              <a:t>reference(s) used for identification, sometimes with page number</a:t>
            </a:r>
          </a:p>
          <a:p>
            <a:r>
              <a:rPr lang="en-US" dirty="0"/>
              <a:t>column 1 (UID) contains sequential numbers, so that I can always </a:t>
            </a:r>
            <a:br>
              <a:rPr lang="en-US" dirty="0"/>
            </a:br>
            <a:r>
              <a:rPr lang="en-US" dirty="0"/>
              <a:t>re-sort rows back to the original order that records were entered in.</a:t>
            </a:r>
          </a:p>
        </p:txBody>
      </p:sp>
      <p:sp>
        <p:nvSpPr>
          <p:cNvPr id="4" name="Date Placeholder 3">
            <a:extLst>
              <a:ext uri="{FF2B5EF4-FFF2-40B4-BE49-F238E27FC236}">
                <a16:creationId xmlns:a16="http://schemas.microsoft.com/office/drawing/2014/main" id="{94006A03-1E66-52CA-B1A5-B6F489B26FB4}"/>
              </a:ext>
            </a:extLst>
          </p:cNvPr>
          <p:cNvSpPr>
            <a:spLocks noGrp="1"/>
          </p:cNvSpPr>
          <p:nvPr>
            <p:ph type="dt" sz="half" idx="10"/>
          </p:nvPr>
        </p:nvSpPr>
        <p:spPr/>
        <p:txBody>
          <a:bodyPr/>
          <a:lstStyle/>
          <a:p>
            <a:fld id="{48ECDFF6-79B4-F641-ACA2-7F4995773BC9}" type="datetime3">
              <a:rPr lang="en-US" smtClean="0"/>
              <a:t>18 January 2025</a:t>
            </a:fld>
            <a:endParaRPr lang="en-US" dirty="0"/>
          </a:p>
        </p:txBody>
      </p:sp>
      <p:sp>
        <p:nvSpPr>
          <p:cNvPr id="5" name="Slide Number Placeholder 4">
            <a:extLst>
              <a:ext uri="{FF2B5EF4-FFF2-40B4-BE49-F238E27FC236}">
                <a16:creationId xmlns:a16="http://schemas.microsoft.com/office/drawing/2014/main" id="{1C6601A2-F37A-9A98-019E-4574BDCA8C9F}"/>
              </a:ext>
            </a:extLst>
          </p:cNvPr>
          <p:cNvSpPr>
            <a:spLocks noGrp="1"/>
          </p:cNvSpPr>
          <p:nvPr>
            <p:ph type="sldNum" sz="quarter" idx="12"/>
          </p:nvPr>
        </p:nvSpPr>
        <p:spPr/>
        <p:txBody>
          <a:bodyPr/>
          <a:lstStyle/>
          <a:p>
            <a:fld id="{EA6C8EE0-0C26-0F4B-99BE-6D53732EA2B3}" type="slidenum">
              <a:rPr lang="en-US" smtClean="0"/>
              <a:t>16</a:t>
            </a:fld>
            <a:endParaRPr lang="en-US" dirty="0"/>
          </a:p>
        </p:txBody>
      </p:sp>
    </p:spTree>
    <p:extLst>
      <p:ext uri="{BB962C8B-B14F-4D97-AF65-F5344CB8AC3E}">
        <p14:creationId xmlns:p14="http://schemas.microsoft.com/office/powerpoint/2010/main" val="3703132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D4EDE-DED7-9EEC-92D7-592FD7C8C3BA}"/>
              </a:ext>
            </a:extLst>
          </p:cNvPr>
          <p:cNvSpPr>
            <a:spLocks noGrp="1"/>
          </p:cNvSpPr>
          <p:nvPr>
            <p:ph type="title"/>
          </p:nvPr>
        </p:nvSpPr>
        <p:spPr/>
        <p:txBody>
          <a:bodyPr/>
          <a:lstStyle/>
          <a:p>
            <a:r>
              <a:rPr lang="en-US" dirty="0"/>
              <a:t>Redundancy</a:t>
            </a:r>
          </a:p>
        </p:txBody>
      </p:sp>
      <p:sp>
        <p:nvSpPr>
          <p:cNvPr id="3" name="Content Placeholder 2">
            <a:extLst>
              <a:ext uri="{FF2B5EF4-FFF2-40B4-BE49-F238E27FC236}">
                <a16:creationId xmlns:a16="http://schemas.microsoft.com/office/drawing/2014/main" id="{D12D3A2C-A00F-5F79-42FB-A0D6ABD5D831}"/>
              </a:ext>
            </a:extLst>
          </p:cNvPr>
          <p:cNvSpPr>
            <a:spLocks noGrp="1"/>
          </p:cNvSpPr>
          <p:nvPr>
            <p:ph idx="1"/>
          </p:nvPr>
        </p:nvSpPr>
        <p:spPr>
          <a:xfrm>
            <a:off x="838200" y="1570616"/>
            <a:ext cx="10515600" cy="4606347"/>
          </a:xfrm>
        </p:spPr>
        <p:txBody>
          <a:bodyPr>
            <a:normAutofit lnSpcReduction="10000"/>
          </a:bodyPr>
          <a:lstStyle/>
          <a:p>
            <a:r>
              <a:rPr lang="en-US" dirty="0"/>
              <a:t>In the next slide you will see that some of the data from the location table is duplicated in the specimen table.</a:t>
            </a:r>
          </a:p>
          <a:p>
            <a:r>
              <a:rPr lang="en-US" dirty="0"/>
              <a:t>I made the decision to replicate for two reasons.</a:t>
            </a:r>
          </a:p>
          <a:p>
            <a:pPr lvl="1"/>
            <a:r>
              <a:rPr lang="en-US" dirty="0"/>
              <a:t>This makes it easy to create labels using Word and Libre Office that include location and geology.  </a:t>
            </a:r>
          </a:p>
          <a:p>
            <a:pPr lvl="1"/>
            <a:r>
              <a:rPr lang="en-US" dirty="0"/>
              <a:t>It allows me to enter data about an item I did not collect without creating a new location in the </a:t>
            </a:r>
            <a:r>
              <a:rPr lang="en-US" b="1" dirty="0"/>
              <a:t>Location</a:t>
            </a:r>
            <a:r>
              <a:rPr lang="en-US" dirty="0"/>
              <a:t> table</a:t>
            </a:r>
          </a:p>
          <a:p>
            <a:r>
              <a:rPr lang="en-US" dirty="0"/>
              <a:t>Sometimes this means things can be out of date.  For example, if I find that the original formation associated with a site was incorrect, it’s easy to fix that in the </a:t>
            </a:r>
            <a:r>
              <a:rPr lang="en-US" b="1" i="1" dirty="0"/>
              <a:t>Location </a:t>
            </a:r>
            <a:r>
              <a:rPr lang="en-US" dirty="0"/>
              <a:t>table, but more work to fix all of the existing entries from that location in the </a:t>
            </a:r>
            <a:r>
              <a:rPr lang="en-US" b="1" i="1" dirty="0"/>
              <a:t>Specimen</a:t>
            </a:r>
            <a:r>
              <a:rPr lang="en-US" dirty="0"/>
              <a:t> table.  Though, with filters it is not hard. </a:t>
            </a:r>
          </a:p>
        </p:txBody>
      </p:sp>
      <p:sp>
        <p:nvSpPr>
          <p:cNvPr id="4" name="Date Placeholder 3">
            <a:extLst>
              <a:ext uri="{FF2B5EF4-FFF2-40B4-BE49-F238E27FC236}">
                <a16:creationId xmlns:a16="http://schemas.microsoft.com/office/drawing/2014/main" id="{DDB6355A-0357-BEF9-9FDB-6F0F0365BE56}"/>
              </a:ext>
            </a:extLst>
          </p:cNvPr>
          <p:cNvSpPr>
            <a:spLocks noGrp="1"/>
          </p:cNvSpPr>
          <p:nvPr>
            <p:ph type="dt" sz="half" idx="10"/>
          </p:nvPr>
        </p:nvSpPr>
        <p:spPr/>
        <p:txBody>
          <a:bodyPr/>
          <a:lstStyle/>
          <a:p>
            <a:fld id="{1ED492D7-5164-0347-8675-172CD3C52685}" type="datetime3">
              <a:rPr lang="en-US" smtClean="0"/>
              <a:t>18 January 2025</a:t>
            </a:fld>
            <a:endParaRPr lang="en-US" dirty="0"/>
          </a:p>
        </p:txBody>
      </p:sp>
      <p:sp>
        <p:nvSpPr>
          <p:cNvPr id="5" name="Slide Number Placeholder 4">
            <a:extLst>
              <a:ext uri="{FF2B5EF4-FFF2-40B4-BE49-F238E27FC236}">
                <a16:creationId xmlns:a16="http://schemas.microsoft.com/office/drawing/2014/main" id="{843E56F5-8EB7-0B2B-BDD8-1341C87FF000}"/>
              </a:ext>
            </a:extLst>
          </p:cNvPr>
          <p:cNvSpPr>
            <a:spLocks noGrp="1"/>
          </p:cNvSpPr>
          <p:nvPr>
            <p:ph type="sldNum" sz="quarter" idx="12"/>
          </p:nvPr>
        </p:nvSpPr>
        <p:spPr/>
        <p:txBody>
          <a:bodyPr/>
          <a:lstStyle/>
          <a:p>
            <a:fld id="{48F63A3B-78C7-47BE-AE5E-E10140E04643}" type="slidenum">
              <a:rPr lang="en-US" smtClean="0"/>
              <a:t>17</a:t>
            </a:fld>
            <a:endParaRPr lang="en-US" dirty="0"/>
          </a:p>
        </p:txBody>
      </p:sp>
    </p:spTree>
    <p:extLst>
      <p:ext uri="{BB962C8B-B14F-4D97-AF65-F5344CB8AC3E}">
        <p14:creationId xmlns:p14="http://schemas.microsoft.com/office/powerpoint/2010/main" val="3015849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E102700-B5B1-5E3B-5B7E-31F3FDD42367}"/>
              </a:ext>
            </a:extLst>
          </p:cNvPr>
          <p:cNvSpPr>
            <a:spLocks noGrp="1"/>
          </p:cNvSpPr>
          <p:nvPr>
            <p:ph type="title"/>
          </p:nvPr>
        </p:nvSpPr>
        <p:spPr>
          <a:xfrm>
            <a:off x="7683063" y="2682493"/>
            <a:ext cx="3668110" cy="1493014"/>
          </a:xfrm>
        </p:spPr>
        <p:txBody>
          <a:bodyPr>
            <a:normAutofit fontScale="90000"/>
          </a:bodyPr>
          <a:lstStyle/>
          <a:p>
            <a:pPr algn="r"/>
            <a:r>
              <a:rPr lang="en-US" sz="4000" b="1" dirty="0"/>
              <a:t>Specimen </a:t>
            </a:r>
            <a:br>
              <a:rPr lang="en-US" sz="4000" b="1" dirty="0"/>
            </a:br>
            <a:r>
              <a:rPr lang="en-US" sz="4000" b="1" dirty="0"/>
              <a:t>Table</a:t>
            </a:r>
            <a:br>
              <a:rPr lang="en-US" sz="4000" b="1" dirty="0"/>
            </a:br>
            <a:r>
              <a:rPr lang="en-US" sz="4000" b="1" dirty="0"/>
              <a:t>Fields</a:t>
            </a:r>
            <a:endParaRPr lang="en-US" sz="4000" dirty="0"/>
          </a:p>
        </p:txBody>
      </p:sp>
      <p:pic>
        <p:nvPicPr>
          <p:cNvPr id="18" name="Picture 17" descr="A screenshot of a computer&#10;&#10;Description automatically generated">
            <a:extLst>
              <a:ext uri="{FF2B5EF4-FFF2-40B4-BE49-F238E27FC236}">
                <a16:creationId xmlns:a16="http://schemas.microsoft.com/office/drawing/2014/main" id="{7E6C662B-8EE3-4163-46A7-A6B17352FDBA}"/>
              </a:ext>
            </a:extLst>
          </p:cNvPr>
          <p:cNvPicPr>
            <a:picLocks noChangeAspect="1"/>
          </p:cNvPicPr>
          <p:nvPr/>
        </p:nvPicPr>
        <p:blipFill>
          <a:blip r:embed="rId2"/>
          <a:stretch>
            <a:fillRect/>
          </a:stretch>
        </p:blipFill>
        <p:spPr>
          <a:xfrm>
            <a:off x="409904" y="5210807"/>
            <a:ext cx="10410751" cy="1493014"/>
          </a:xfrm>
          <a:prstGeom prst="rect">
            <a:avLst/>
          </a:prstGeom>
        </p:spPr>
      </p:pic>
      <p:pic>
        <p:nvPicPr>
          <p:cNvPr id="20" name="Picture 19" descr="A screenshot of a computer&#10;&#10;Description automatically generated">
            <a:extLst>
              <a:ext uri="{FF2B5EF4-FFF2-40B4-BE49-F238E27FC236}">
                <a16:creationId xmlns:a16="http://schemas.microsoft.com/office/drawing/2014/main" id="{9C0650E2-88F0-A2EC-9500-96F5DE9ACF75}"/>
              </a:ext>
            </a:extLst>
          </p:cNvPr>
          <p:cNvPicPr>
            <a:picLocks noChangeAspect="1"/>
          </p:cNvPicPr>
          <p:nvPr/>
        </p:nvPicPr>
        <p:blipFill>
          <a:blip r:embed="rId3"/>
          <a:stretch>
            <a:fillRect/>
          </a:stretch>
        </p:blipFill>
        <p:spPr>
          <a:xfrm>
            <a:off x="409904" y="3580538"/>
            <a:ext cx="8515513" cy="1551192"/>
          </a:xfrm>
          <a:prstGeom prst="rect">
            <a:avLst/>
          </a:prstGeom>
        </p:spPr>
      </p:pic>
      <p:pic>
        <p:nvPicPr>
          <p:cNvPr id="22" name="Picture 21" descr="A screenshot of a computer&#10;&#10;Description automatically generated">
            <a:extLst>
              <a:ext uri="{FF2B5EF4-FFF2-40B4-BE49-F238E27FC236}">
                <a16:creationId xmlns:a16="http://schemas.microsoft.com/office/drawing/2014/main" id="{EF8434C7-3C1D-3127-7664-85458241D8CE}"/>
              </a:ext>
            </a:extLst>
          </p:cNvPr>
          <p:cNvPicPr>
            <a:picLocks noChangeAspect="1"/>
          </p:cNvPicPr>
          <p:nvPr/>
        </p:nvPicPr>
        <p:blipFill>
          <a:blip r:embed="rId4"/>
          <a:stretch>
            <a:fillRect/>
          </a:stretch>
        </p:blipFill>
        <p:spPr>
          <a:xfrm>
            <a:off x="409904" y="1970938"/>
            <a:ext cx="7470666" cy="1530522"/>
          </a:xfrm>
          <a:prstGeom prst="rect">
            <a:avLst/>
          </a:prstGeom>
        </p:spPr>
      </p:pic>
      <p:pic>
        <p:nvPicPr>
          <p:cNvPr id="24" name="Picture 23" descr="A screenshot of a computer&#10;&#10;Description automatically generated">
            <a:extLst>
              <a:ext uri="{FF2B5EF4-FFF2-40B4-BE49-F238E27FC236}">
                <a16:creationId xmlns:a16="http://schemas.microsoft.com/office/drawing/2014/main" id="{170F4747-5D49-8FC5-E648-FCBA0BC08485}"/>
              </a:ext>
            </a:extLst>
          </p:cNvPr>
          <p:cNvPicPr>
            <a:picLocks noChangeAspect="1"/>
          </p:cNvPicPr>
          <p:nvPr/>
        </p:nvPicPr>
        <p:blipFill>
          <a:blip r:embed="rId5"/>
          <a:stretch>
            <a:fillRect/>
          </a:stretch>
        </p:blipFill>
        <p:spPr>
          <a:xfrm>
            <a:off x="409904" y="392348"/>
            <a:ext cx="10941269" cy="1499512"/>
          </a:xfrm>
          <a:prstGeom prst="rect">
            <a:avLst/>
          </a:prstGeom>
        </p:spPr>
      </p:pic>
      <p:sp>
        <p:nvSpPr>
          <p:cNvPr id="2" name="Oval 1">
            <a:extLst>
              <a:ext uri="{FF2B5EF4-FFF2-40B4-BE49-F238E27FC236}">
                <a16:creationId xmlns:a16="http://schemas.microsoft.com/office/drawing/2014/main" id="{1AA22079-96CC-2807-453A-A9B7D8618C41}"/>
              </a:ext>
            </a:extLst>
          </p:cNvPr>
          <p:cNvSpPr/>
          <p:nvPr/>
        </p:nvSpPr>
        <p:spPr>
          <a:xfrm>
            <a:off x="804672" y="1072896"/>
            <a:ext cx="682752" cy="451104"/>
          </a:xfrm>
          <a:prstGeom prst="ellipse">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9A9C8A39-9580-CF66-4539-5F0658907E55}"/>
              </a:ext>
            </a:extLst>
          </p:cNvPr>
          <p:cNvSpPr/>
          <p:nvPr/>
        </p:nvSpPr>
        <p:spPr>
          <a:xfrm>
            <a:off x="7880570" y="6331794"/>
            <a:ext cx="1135414" cy="451104"/>
          </a:xfrm>
          <a:prstGeom prst="ellipse">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5EB3FD0A-597D-23E8-CB31-2C3720970F02}"/>
              </a:ext>
            </a:extLst>
          </p:cNvPr>
          <p:cNvSpPr/>
          <p:nvPr/>
        </p:nvSpPr>
        <p:spPr>
          <a:xfrm>
            <a:off x="2132042" y="5957314"/>
            <a:ext cx="1135414" cy="900686"/>
          </a:xfrm>
          <a:prstGeom prst="ellipse">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a:extLst>
              <a:ext uri="{FF2B5EF4-FFF2-40B4-BE49-F238E27FC236}">
                <a16:creationId xmlns:a16="http://schemas.microsoft.com/office/drawing/2014/main" id="{58E92FD3-81E9-0C54-4D52-485246CD9F03}"/>
              </a:ext>
            </a:extLst>
          </p:cNvPr>
          <p:cNvSpPr>
            <a:spLocks noGrp="1"/>
          </p:cNvSpPr>
          <p:nvPr>
            <p:ph type="dt" sz="half" idx="10"/>
          </p:nvPr>
        </p:nvSpPr>
        <p:spPr/>
        <p:txBody>
          <a:bodyPr/>
          <a:lstStyle/>
          <a:p>
            <a:fld id="{43446D75-6D9C-3946-A6B2-CA52D463CD01}" type="datetime3">
              <a:rPr lang="en-US" smtClean="0"/>
              <a:t>18 January 2025</a:t>
            </a:fld>
            <a:endParaRPr lang="en-US" dirty="0"/>
          </a:p>
        </p:txBody>
      </p:sp>
      <p:sp>
        <p:nvSpPr>
          <p:cNvPr id="7" name="Slide Number Placeholder 6">
            <a:extLst>
              <a:ext uri="{FF2B5EF4-FFF2-40B4-BE49-F238E27FC236}">
                <a16:creationId xmlns:a16="http://schemas.microsoft.com/office/drawing/2014/main" id="{1AF2AA68-1E2E-D282-92D8-41EFA970000F}"/>
              </a:ext>
            </a:extLst>
          </p:cNvPr>
          <p:cNvSpPr>
            <a:spLocks noGrp="1"/>
          </p:cNvSpPr>
          <p:nvPr>
            <p:ph type="sldNum" sz="quarter" idx="12"/>
          </p:nvPr>
        </p:nvSpPr>
        <p:spPr/>
        <p:txBody>
          <a:bodyPr/>
          <a:lstStyle/>
          <a:p>
            <a:fld id="{EA6C8EE0-0C26-0F4B-99BE-6D53732EA2B3}" type="slidenum">
              <a:rPr lang="en-US" smtClean="0"/>
              <a:t>18</a:t>
            </a:fld>
            <a:endParaRPr lang="en-US" dirty="0"/>
          </a:p>
        </p:txBody>
      </p:sp>
    </p:spTree>
    <p:extLst>
      <p:ext uri="{BB962C8B-B14F-4D97-AF65-F5344CB8AC3E}">
        <p14:creationId xmlns:p14="http://schemas.microsoft.com/office/powerpoint/2010/main" val="3107209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9C9686-4D95-E5F3-E510-9A973E6669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CEA9EB-1D49-6540-F9EE-202798FF2FC0}"/>
              </a:ext>
            </a:extLst>
          </p:cNvPr>
          <p:cNvSpPr>
            <a:spLocks noGrp="1"/>
          </p:cNvSpPr>
          <p:nvPr>
            <p:ph type="title"/>
          </p:nvPr>
        </p:nvSpPr>
        <p:spPr>
          <a:xfrm>
            <a:off x="495494" y="-11295"/>
            <a:ext cx="11696506" cy="1325563"/>
          </a:xfrm>
        </p:spPr>
        <p:txBody>
          <a:bodyPr>
            <a:normAutofit/>
          </a:bodyPr>
          <a:lstStyle/>
          <a:p>
            <a:r>
              <a:rPr lang="en-US" dirty="0"/>
              <a:t>Storage Key:  Where are my specimens?</a:t>
            </a:r>
          </a:p>
        </p:txBody>
      </p:sp>
      <p:sp>
        <p:nvSpPr>
          <p:cNvPr id="3" name="Date Placeholder 2">
            <a:extLst>
              <a:ext uri="{FF2B5EF4-FFF2-40B4-BE49-F238E27FC236}">
                <a16:creationId xmlns:a16="http://schemas.microsoft.com/office/drawing/2014/main" id="{1B5053DD-6EA1-8357-87EC-244E8F7FA429}"/>
              </a:ext>
            </a:extLst>
          </p:cNvPr>
          <p:cNvSpPr>
            <a:spLocks noGrp="1"/>
          </p:cNvSpPr>
          <p:nvPr>
            <p:ph type="dt" sz="half" idx="10"/>
          </p:nvPr>
        </p:nvSpPr>
        <p:spPr/>
        <p:txBody>
          <a:bodyPr/>
          <a:lstStyle/>
          <a:p>
            <a:fld id="{4FF69D2E-6744-7E41-B9B7-BA88745A1DC4}" type="datetime3">
              <a:rPr lang="en-US" smtClean="0"/>
              <a:t>18 January 2025</a:t>
            </a:fld>
            <a:endParaRPr lang="en-US" dirty="0"/>
          </a:p>
        </p:txBody>
      </p:sp>
      <p:sp>
        <p:nvSpPr>
          <p:cNvPr id="4" name="Slide Number Placeholder 3">
            <a:extLst>
              <a:ext uri="{FF2B5EF4-FFF2-40B4-BE49-F238E27FC236}">
                <a16:creationId xmlns:a16="http://schemas.microsoft.com/office/drawing/2014/main" id="{D975579E-FC47-3BAC-19AD-4FB3D417ACB9}"/>
              </a:ext>
            </a:extLst>
          </p:cNvPr>
          <p:cNvSpPr>
            <a:spLocks noGrp="1"/>
          </p:cNvSpPr>
          <p:nvPr>
            <p:ph type="sldNum" sz="quarter" idx="12"/>
          </p:nvPr>
        </p:nvSpPr>
        <p:spPr/>
        <p:txBody>
          <a:bodyPr/>
          <a:lstStyle/>
          <a:p>
            <a:fld id="{EA6C8EE0-0C26-0F4B-99BE-6D53732EA2B3}" type="slidenum">
              <a:rPr lang="en-US" smtClean="0"/>
              <a:t>19</a:t>
            </a:fld>
            <a:endParaRPr lang="en-US" dirty="0"/>
          </a:p>
        </p:txBody>
      </p:sp>
      <p:sp>
        <p:nvSpPr>
          <p:cNvPr id="10" name="TextBox 9">
            <a:extLst>
              <a:ext uri="{FF2B5EF4-FFF2-40B4-BE49-F238E27FC236}">
                <a16:creationId xmlns:a16="http://schemas.microsoft.com/office/drawing/2014/main" id="{E4897E4C-88B3-5A26-2F58-7AD2681131F8}"/>
              </a:ext>
            </a:extLst>
          </p:cNvPr>
          <p:cNvSpPr txBox="1"/>
          <p:nvPr/>
        </p:nvSpPr>
        <p:spPr>
          <a:xfrm>
            <a:off x="4455043" y="1908125"/>
            <a:ext cx="3518647" cy="369332"/>
          </a:xfrm>
          <a:prstGeom prst="rect">
            <a:avLst/>
          </a:prstGeom>
          <a:noFill/>
        </p:spPr>
        <p:txBody>
          <a:bodyPr wrap="square" rtlCol="0">
            <a:spAutoFit/>
          </a:bodyPr>
          <a:lstStyle/>
          <a:p>
            <a:endParaRPr lang="en-US" dirty="0"/>
          </a:p>
        </p:txBody>
      </p:sp>
      <p:pic>
        <p:nvPicPr>
          <p:cNvPr id="15" name="Picture 14" descr="A shelf with rocks and a picture on the wall&#10;&#10;Description automatically generated">
            <a:extLst>
              <a:ext uri="{FF2B5EF4-FFF2-40B4-BE49-F238E27FC236}">
                <a16:creationId xmlns:a16="http://schemas.microsoft.com/office/drawing/2014/main" id="{78F5BD39-EEF2-624C-8C3C-BB90A5513F6B}"/>
              </a:ext>
            </a:extLst>
          </p:cNvPr>
          <p:cNvPicPr>
            <a:picLocks noChangeAspect="1"/>
          </p:cNvPicPr>
          <p:nvPr/>
        </p:nvPicPr>
        <p:blipFill>
          <a:blip r:embed="rId3"/>
          <a:stretch>
            <a:fillRect/>
          </a:stretch>
        </p:blipFill>
        <p:spPr>
          <a:xfrm rot="5400000">
            <a:off x="-164430" y="1736878"/>
            <a:ext cx="5279397" cy="3959548"/>
          </a:xfrm>
          <a:prstGeom prst="rect">
            <a:avLst/>
          </a:prstGeom>
        </p:spPr>
      </p:pic>
      <p:sp>
        <p:nvSpPr>
          <p:cNvPr id="56" name="Oval 55">
            <a:extLst>
              <a:ext uri="{FF2B5EF4-FFF2-40B4-BE49-F238E27FC236}">
                <a16:creationId xmlns:a16="http://schemas.microsoft.com/office/drawing/2014/main" id="{C0B95D91-6681-9C39-1002-ACAA781F50A7}"/>
              </a:ext>
            </a:extLst>
          </p:cNvPr>
          <p:cNvSpPr/>
          <p:nvPr/>
        </p:nvSpPr>
        <p:spPr>
          <a:xfrm>
            <a:off x="3048000" y="5714900"/>
            <a:ext cx="276326" cy="27632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a:t>
            </a:r>
          </a:p>
        </p:txBody>
      </p:sp>
      <p:sp>
        <p:nvSpPr>
          <p:cNvPr id="57" name="Oval 56">
            <a:extLst>
              <a:ext uri="{FF2B5EF4-FFF2-40B4-BE49-F238E27FC236}">
                <a16:creationId xmlns:a16="http://schemas.microsoft.com/office/drawing/2014/main" id="{3A0DB447-C290-4FC2-34E4-0660AF48FA61}"/>
              </a:ext>
            </a:extLst>
          </p:cNvPr>
          <p:cNvSpPr/>
          <p:nvPr/>
        </p:nvSpPr>
        <p:spPr>
          <a:xfrm>
            <a:off x="2236791" y="5322704"/>
            <a:ext cx="276326" cy="27632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a:t>
            </a:r>
          </a:p>
        </p:txBody>
      </p:sp>
      <p:sp>
        <p:nvSpPr>
          <p:cNvPr id="58" name="Oval 57">
            <a:extLst>
              <a:ext uri="{FF2B5EF4-FFF2-40B4-BE49-F238E27FC236}">
                <a16:creationId xmlns:a16="http://schemas.microsoft.com/office/drawing/2014/main" id="{D38F1626-A57E-A8F0-1377-EE137D2AC776}"/>
              </a:ext>
            </a:extLst>
          </p:cNvPr>
          <p:cNvSpPr/>
          <p:nvPr/>
        </p:nvSpPr>
        <p:spPr>
          <a:xfrm>
            <a:off x="2231052" y="4292377"/>
            <a:ext cx="276326" cy="27632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a:t>
            </a:r>
          </a:p>
        </p:txBody>
      </p:sp>
      <p:sp>
        <p:nvSpPr>
          <p:cNvPr id="59" name="Oval 58">
            <a:extLst>
              <a:ext uri="{FF2B5EF4-FFF2-40B4-BE49-F238E27FC236}">
                <a16:creationId xmlns:a16="http://schemas.microsoft.com/office/drawing/2014/main" id="{81433D2C-745A-18B8-3B7F-D2056B5F5241}"/>
              </a:ext>
            </a:extLst>
          </p:cNvPr>
          <p:cNvSpPr/>
          <p:nvPr/>
        </p:nvSpPr>
        <p:spPr>
          <a:xfrm>
            <a:off x="3048000" y="4581091"/>
            <a:ext cx="276326" cy="27632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t>
            </a:r>
          </a:p>
        </p:txBody>
      </p:sp>
      <p:sp>
        <p:nvSpPr>
          <p:cNvPr id="62" name="Oval 61">
            <a:extLst>
              <a:ext uri="{FF2B5EF4-FFF2-40B4-BE49-F238E27FC236}">
                <a16:creationId xmlns:a16="http://schemas.microsoft.com/office/drawing/2014/main" id="{68885B18-A1FB-ED91-754E-2C22FF383795}"/>
              </a:ext>
            </a:extLst>
          </p:cNvPr>
          <p:cNvSpPr/>
          <p:nvPr/>
        </p:nvSpPr>
        <p:spPr>
          <a:xfrm>
            <a:off x="993123" y="1788896"/>
            <a:ext cx="708508" cy="36073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RS</a:t>
            </a:r>
          </a:p>
        </p:txBody>
      </p:sp>
      <p:sp>
        <p:nvSpPr>
          <p:cNvPr id="63" name="Oval 62">
            <a:extLst>
              <a:ext uri="{FF2B5EF4-FFF2-40B4-BE49-F238E27FC236}">
                <a16:creationId xmlns:a16="http://schemas.microsoft.com/office/drawing/2014/main" id="{0777FE69-9CCC-CD7E-442A-C5964ED2AFE8}"/>
              </a:ext>
            </a:extLst>
          </p:cNvPr>
          <p:cNvSpPr/>
          <p:nvPr/>
        </p:nvSpPr>
        <p:spPr>
          <a:xfrm>
            <a:off x="1208775" y="5779996"/>
            <a:ext cx="708508" cy="36073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RF</a:t>
            </a:r>
          </a:p>
        </p:txBody>
      </p:sp>
      <p:sp>
        <p:nvSpPr>
          <p:cNvPr id="64" name="Oval 63">
            <a:extLst>
              <a:ext uri="{FF2B5EF4-FFF2-40B4-BE49-F238E27FC236}">
                <a16:creationId xmlns:a16="http://schemas.microsoft.com/office/drawing/2014/main" id="{52467C2A-AB5C-5BE9-6CF0-DB37C986846C}"/>
              </a:ext>
            </a:extLst>
          </p:cNvPr>
          <p:cNvSpPr/>
          <p:nvPr/>
        </p:nvSpPr>
        <p:spPr>
          <a:xfrm>
            <a:off x="2565568" y="2777388"/>
            <a:ext cx="1092642" cy="36073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ETop</a:t>
            </a:r>
          </a:p>
        </p:txBody>
      </p:sp>
      <p:pic>
        <p:nvPicPr>
          <p:cNvPr id="68" name="Picture 67" descr="A table with text and images&#10;&#10;Description automatically generated with medium confidence">
            <a:extLst>
              <a:ext uri="{FF2B5EF4-FFF2-40B4-BE49-F238E27FC236}">
                <a16:creationId xmlns:a16="http://schemas.microsoft.com/office/drawing/2014/main" id="{100C85BD-6140-ABB8-87E3-263635F623C8}"/>
              </a:ext>
            </a:extLst>
          </p:cNvPr>
          <p:cNvPicPr>
            <a:picLocks noChangeAspect="1"/>
          </p:cNvPicPr>
          <p:nvPr/>
        </p:nvPicPr>
        <p:blipFill>
          <a:blip r:embed="rId4"/>
          <a:stretch>
            <a:fillRect/>
          </a:stretch>
        </p:blipFill>
        <p:spPr>
          <a:xfrm>
            <a:off x="4827661" y="1076953"/>
            <a:ext cx="6684807" cy="5409486"/>
          </a:xfrm>
          <a:prstGeom prst="rect">
            <a:avLst/>
          </a:prstGeom>
        </p:spPr>
      </p:pic>
    </p:spTree>
    <p:extLst>
      <p:ext uri="{BB962C8B-B14F-4D97-AF65-F5344CB8AC3E}">
        <p14:creationId xmlns:p14="http://schemas.microsoft.com/office/powerpoint/2010/main" val="2721576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E015B-C757-34AB-B478-670D7FE4D0EC}"/>
              </a:ext>
            </a:extLst>
          </p:cNvPr>
          <p:cNvSpPr>
            <a:spLocks noGrp="1"/>
          </p:cNvSpPr>
          <p:nvPr>
            <p:ph type="title"/>
          </p:nvPr>
        </p:nvSpPr>
        <p:spPr/>
        <p:txBody>
          <a:bodyPr/>
          <a:lstStyle/>
          <a:p>
            <a:r>
              <a:rPr lang="en-US" dirty="0"/>
              <a:t>You Need to Do Some Version of This</a:t>
            </a:r>
          </a:p>
        </p:txBody>
      </p:sp>
      <p:sp>
        <p:nvSpPr>
          <p:cNvPr id="3" name="Content Placeholder 2">
            <a:extLst>
              <a:ext uri="{FF2B5EF4-FFF2-40B4-BE49-F238E27FC236}">
                <a16:creationId xmlns:a16="http://schemas.microsoft.com/office/drawing/2014/main" id="{11A85787-7D00-7657-21C7-61A6EAE9E20D}"/>
              </a:ext>
            </a:extLst>
          </p:cNvPr>
          <p:cNvSpPr>
            <a:spLocks noGrp="1"/>
          </p:cNvSpPr>
          <p:nvPr>
            <p:ph idx="1"/>
          </p:nvPr>
        </p:nvSpPr>
        <p:spPr>
          <a:xfrm>
            <a:off x="838200" y="1566530"/>
            <a:ext cx="10515600" cy="4610433"/>
          </a:xfrm>
        </p:spPr>
        <p:txBody>
          <a:bodyPr>
            <a:normAutofit fontScale="92500" lnSpcReduction="10000"/>
          </a:bodyPr>
          <a:lstStyle/>
          <a:p>
            <a:r>
              <a:rPr lang="en-US" dirty="0"/>
              <a:t>Your collection is of no value without data, other than as garden rocks or decorator items.</a:t>
            </a:r>
          </a:p>
          <a:p>
            <a:r>
              <a:rPr lang="en-US" dirty="0"/>
              <a:t>Paper labels with the specimens are useful but they suffer from getting mixed up. And once your collection ends up in the garage or a storage unit they are subject to fading or bug munching.</a:t>
            </a:r>
          </a:p>
          <a:p>
            <a:r>
              <a:rPr lang="en-US" dirty="0"/>
              <a:t>You may want to return to where you found a specimen.  </a:t>
            </a:r>
            <a:br>
              <a:rPr lang="en-US" dirty="0"/>
            </a:br>
            <a:r>
              <a:rPr lang="en-US" dirty="0"/>
              <a:t>But you will forget where that was. Guaranteed.</a:t>
            </a:r>
          </a:p>
          <a:p>
            <a:r>
              <a:rPr lang="en-US" dirty="0"/>
              <a:t>When you are identifying something, it can be super helpful to review what was collected from this particular spot on previous visits.</a:t>
            </a:r>
          </a:p>
          <a:p>
            <a:r>
              <a:rPr lang="en-US" dirty="0"/>
              <a:t>If you ever want to dispose of your collection either by selling it or donating it, discussions will be much simpler with consistent,  shareable documentation.</a:t>
            </a:r>
          </a:p>
          <a:p>
            <a:endParaRPr lang="en-US" dirty="0"/>
          </a:p>
        </p:txBody>
      </p:sp>
      <p:sp>
        <p:nvSpPr>
          <p:cNvPr id="4" name="Date Placeholder 3">
            <a:extLst>
              <a:ext uri="{FF2B5EF4-FFF2-40B4-BE49-F238E27FC236}">
                <a16:creationId xmlns:a16="http://schemas.microsoft.com/office/drawing/2014/main" id="{6B4F2DEE-5EE7-8B71-ED15-A2F074B4737D}"/>
              </a:ext>
            </a:extLst>
          </p:cNvPr>
          <p:cNvSpPr>
            <a:spLocks noGrp="1"/>
          </p:cNvSpPr>
          <p:nvPr>
            <p:ph type="dt" sz="half" idx="10"/>
          </p:nvPr>
        </p:nvSpPr>
        <p:spPr/>
        <p:txBody>
          <a:bodyPr/>
          <a:lstStyle/>
          <a:p>
            <a:fld id="{6CE1E2D5-C0AE-9447-A284-C1A9EF58B103}" type="datetime3">
              <a:rPr lang="en-US" smtClean="0"/>
              <a:t>18 January 2025</a:t>
            </a:fld>
            <a:endParaRPr lang="en-US" dirty="0"/>
          </a:p>
        </p:txBody>
      </p:sp>
      <p:sp>
        <p:nvSpPr>
          <p:cNvPr id="5" name="Slide Number Placeholder 4">
            <a:extLst>
              <a:ext uri="{FF2B5EF4-FFF2-40B4-BE49-F238E27FC236}">
                <a16:creationId xmlns:a16="http://schemas.microsoft.com/office/drawing/2014/main" id="{303ADFDA-EA26-8963-DFD8-657F0F1D890A}"/>
              </a:ext>
            </a:extLst>
          </p:cNvPr>
          <p:cNvSpPr>
            <a:spLocks noGrp="1"/>
          </p:cNvSpPr>
          <p:nvPr>
            <p:ph type="sldNum" sz="quarter" idx="12"/>
          </p:nvPr>
        </p:nvSpPr>
        <p:spPr/>
        <p:txBody>
          <a:bodyPr/>
          <a:lstStyle/>
          <a:p>
            <a:fld id="{48F63A3B-78C7-47BE-AE5E-E10140E04643}" type="slidenum">
              <a:rPr lang="en-US" smtClean="0"/>
              <a:t>2</a:t>
            </a:fld>
            <a:endParaRPr lang="en-US" dirty="0"/>
          </a:p>
        </p:txBody>
      </p:sp>
    </p:spTree>
    <p:extLst>
      <p:ext uri="{BB962C8B-B14F-4D97-AF65-F5344CB8AC3E}">
        <p14:creationId xmlns:p14="http://schemas.microsoft.com/office/powerpoint/2010/main" val="36882377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DBD6A-BDF4-5D42-693D-B54530E3FEC5}"/>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0B20B13-9ACC-3515-7046-9A559102E2E2}"/>
              </a:ext>
            </a:extLst>
          </p:cNvPr>
          <p:cNvSpPr>
            <a:spLocks noGrp="1"/>
          </p:cNvSpPr>
          <p:nvPr>
            <p:ph type="title"/>
          </p:nvPr>
        </p:nvSpPr>
        <p:spPr/>
        <p:txBody>
          <a:bodyPr/>
          <a:lstStyle/>
          <a:p>
            <a:r>
              <a:rPr lang="en-US"/>
              <a:t>Locations</a:t>
            </a:r>
            <a:endParaRPr lang="en-US" dirty="0"/>
          </a:p>
        </p:txBody>
      </p:sp>
      <p:sp>
        <p:nvSpPr>
          <p:cNvPr id="7" name="Content Placeholder 6">
            <a:extLst>
              <a:ext uri="{FF2B5EF4-FFF2-40B4-BE49-F238E27FC236}">
                <a16:creationId xmlns:a16="http://schemas.microsoft.com/office/drawing/2014/main" id="{6EF84E42-446B-EECA-D334-3C2DDF11F787}"/>
              </a:ext>
            </a:extLst>
          </p:cNvPr>
          <p:cNvSpPr>
            <a:spLocks noGrp="1"/>
          </p:cNvSpPr>
          <p:nvPr>
            <p:ph idx="1"/>
          </p:nvPr>
        </p:nvSpPr>
        <p:spPr>
          <a:xfrm>
            <a:off x="838200" y="1690688"/>
            <a:ext cx="10515600" cy="4486275"/>
          </a:xfrm>
        </p:spPr>
        <p:txBody>
          <a:bodyPr>
            <a:normAutofit lnSpcReduction="10000"/>
          </a:bodyPr>
          <a:lstStyle/>
          <a:p>
            <a:pPr marL="0" indent="0">
              <a:buNone/>
            </a:pPr>
            <a:r>
              <a:rPr lang="en-US" dirty="0"/>
              <a:t>The basic elements are </a:t>
            </a:r>
          </a:p>
          <a:p>
            <a:r>
              <a:rPr lang="en-US" dirty="0"/>
              <a:t>unique ID</a:t>
            </a:r>
          </a:p>
          <a:p>
            <a:r>
              <a:rPr lang="en-US" dirty="0"/>
              <a:t>expanded name for location</a:t>
            </a:r>
          </a:p>
          <a:p>
            <a:r>
              <a:rPr lang="en-US" dirty="0"/>
              <a:t>city, county, state, country, GPS</a:t>
            </a:r>
          </a:p>
          <a:p>
            <a:r>
              <a:rPr lang="en-US" dirty="0"/>
              <a:t>period, epoch, stage</a:t>
            </a:r>
          </a:p>
          <a:p>
            <a:r>
              <a:rPr lang="en-US" dirty="0"/>
              <a:t>stratigraphy - group, formation, member</a:t>
            </a:r>
          </a:p>
          <a:p>
            <a:r>
              <a:rPr lang="en-US" dirty="0"/>
              <a:t>detail - instructions to site (esp. if no GPS), contacts, misc.</a:t>
            </a:r>
          </a:p>
          <a:p>
            <a:r>
              <a:rPr lang="en-US" dirty="0"/>
              <a:t>link to images.  A fairly recent addition for Theodolite images</a:t>
            </a:r>
          </a:p>
          <a:p>
            <a:r>
              <a:rPr lang="en-US" dirty="0"/>
              <a:t>citation, dates visited.</a:t>
            </a:r>
          </a:p>
          <a:p>
            <a:endParaRPr lang="en-US" dirty="0"/>
          </a:p>
        </p:txBody>
      </p:sp>
      <p:sp>
        <p:nvSpPr>
          <p:cNvPr id="4" name="Date Placeholder 3">
            <a:extLst>
              <a:ext uri="{FF2B5EF4-FFF2-40B4-BE49-F238E27FC236}">
                <a16:creationId xmlns:a16="http://schemas.microsoft.com/office/drawing/2014/main" id="{E9EA55F6-D104-D9CD-A9BC-DC5FCC456E8D}"/>
              </a:ext>
            </a:extLst>
          </p:cNvPr>
          <p:cNvSpPr>
            <a:spLocks noGrp="1"/>
          </p:cNvSpPr>
          <p:nvPr>
            <p:ph type="dt" sz="half" idx="10"/>
          </p:nvPr>
        </p:nvSpPr>
        <p:spPr/>
        <p:txBody>
          <a:bodyPr/>
          <a:lstStyle/>
          <a:p>
            <a:fld id="{1AE7E3E6-111A-574C-AD05-40DB80A343D4}" type="datetime3">
              <a:rPr lang="en-US" smtClean="0"/>
              <a:t>18 January 2025</a:t>
            </a:fld>
            <a:endParaRPr lang="en-US" dirty="0"/>
          </a:p>
        </p:txBody>
      </p:sp>
      <p:sp>
        <p:nvSpPr>
          <p:cNvPr id="5" name="Slide Number Placeholder 4">
            <a:extLst>
              <a:ext uri="{FF2B5EF4-FFF2-40B4-BE49-F238E27FC236}">
                <a16:creationId xmlns:a16="http://schemas.microsoft.com/office/drawing/2014/main" id="{DACE1986-9A38-DB0C-0DC7-F6D1DF2102AF}"/>
              </a:ext>
            </a:extLst>
          </p:cNvPr>
          <p:cNvSpPr>
            <a:spLocks noGrp="1"/>
          </p:cNvSpPr>
          <p:nvPr>
            <p:ph type="sldNum" sz="quarter" idx="12"/>
          </p:nvPr>
        </p:nvSpPr>
        <p:spPr/>
        <p:txBody>
          <a:bodyPr/>
          <a:lstStyle/>
          <a:p>
            <a:fld id="{EA6C8EE0-0C26-0F4B-99BE-6D53732EA2B3}" type="slidenum">
              <a:rPr lang="en-US" smtClean="0"/>
              <a:t>20</a:t>
            </a:fld>
            <a:endParaRPr lang="en-US" dirty="0"/>
          </a:p>
        </p:txBody>
      </p:sp>
    </p:spTree>
    <p:extLst>
      <p:ext uri="{BB962C8B-B14F-4D97-AF65-F5344CB8AC3E}">
        <p14:creationId xmlns:p14="http://schemas.microsoft.com/office/powerpoint/2010/main" val="2449235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9008F-D1B1-D1D5-1393-64FBFF0B5BE0}"/>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303B70F-AD0B-68FC-49C3-6E7CEDB48561}"/>
              </a:ext>
            </a:extLst>
          </p:cNvPr>
          <p:cNvSpPr>
            <a:spLocks noGrp="1"/>
          </p:cNvSpPr>
          <p:nvPr>
            <p:ph type="title"/>
          </p:nvPr>
        </p:nvSpPr>
        <p:spPr>
          <a:xfrm>
            <a:off x="8219090" y="2103437"/>
            <a:ext cx="3415859" cy="1325563"/>
          </a:xfrm>
        </p:spPr>
        <p:txBody>
          <a:bodyPr>
            <a:normAutofit/>
          </a:bodyPr>
          <a:lstStyle/>
          <a:p>
            <a:pPr algn="ctr"/>
            <a:r>
              <a:rPr lang="en-US" sz="4000" b="1" dirty="0"/>
              <a:t>Location Table Fields</a:t>
            </a:r>
            <a:endParaRPr lang="en-US" sz="4000" dirty="0"/>
          </a:p>
        </p:txBody>
      </p:sp>
      <p:pic>
        <p:nvPicPr>
          <p:cNvPr id="8" name="Picture 7" descr="A screenshot of a computer&#10;&#10;Description automatically generated">
            <a:extLst>
              <a:ext uri="{FF2B5EF4-FFF2-40B4-BE49-F238E27FC236}">
                <a16:creationId xmlns:a16="http://schemas.microsoft.com/office/drawing/2014/main" id="{0E252790-0C71-7D31-B618-3B01C0A73F43}"/>
              </a:ext>
            </a:extLst>
          </p:cNvPr>
          <p:cNvPicPr>
            <a:picLocks noChangeAspect="1"/>
          </p:cNvPicPr>
          <p:nvPr/>
        </p:nvPicPr>
        <p:blipFill>
          <a:blip r:embed="rId2"/>
          <a:stretch>
            <a:fillRect/>
          </a:stretch>
        </p:blipFill>
        <p:spPr>
          <a:xfrm>
            <a:off x="357354" y="2466271"/>
            <a:ext cx="6033148" cy="2030386"/>
          </a:xfrm>
          <a:prstGeom prst="rect">
            <a:avLst/>
          </a:prstGeom>
        </p:spPr>
      </p:pic>
      <p:sp>
        <p:nvSpPr>
          <p:cNvPr id="4" name="Rectangle 3">
            <a:extLst>
              <a:ext uri="{FF2B5EF4-FFF2-40B4-BE49-F238E27FC236}">
                <a16:creationId xmlns:a16="http://schemas.microsoft.com/office/drawing/2014/main" id="{B2894889-9EDA-12F6-0CF8-58EDE90F491D}"/>
              </a:ext>
            </a:extLst>
          </p:cNvPr>
          <p:cNvSpPr/>
          <p:nvPr/>
        </p:nvSpPr>
        <p:spPr>
          <a:xfrm>
            <a:off x="801507" y="6356350"/>
            <a:ext cx="1329267" cy="4064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screenshot of a computer&#10;&#10;Description automatically generated">
            <a:extLst>
              <a:ext uri="{FF2B5EF4-FFF2-40B4-BE49-F238E27FC236}">
                <a16:creationId xmlns:a16="http://schemas.microsoft.com/office/drawing/2014/main" id="{9C9437AA-914F-8101-C458-667358480605}"/>
              </a:ext>
            </a:extLst>
          </p:cNvPr>
          <p:cNvPicPr>
            <a:picLocks noChangeAspect="1"/>
          </p:cNvPicPr>
          <p:nvPr/>
        </p:nvPicPr>
        <p:blipFill>
          <a:blip r:embed="rId3"/>
          <a:stretch>
            <a:fillRect/>
          </a:stretch>
        </p:blipFill>
        <p:spPr>
          <a:xfrm>
            <a:off x="357354" y="257504"/>
            <a:ext cx="7344486" cy="2120374"/>
          </a:xfrm>
          <a:prstGeom prst="rect">
            <a:avLst/>
          </a:prstGeom>
        </p:spPr>
      </p:pic>
      <p:sp>
        <p:nvSpPr>
          <p:cNvPr id="2" name="Date Placeholder 1">
            <a:extLst>
              <a:ext uri="{FF2B5EF4-FFF2-40B4-BE49-F238E27FC236}">
                <a16:creationId xmlns:a16="http://schemas.microsoft.com/office/drawing/2014/main" id="{7CFFAF93-16C0-BD9D-FDBD-70FEA1829ACB}"/>
              </a:ext>
            </a:extLst>
          </p:cNvPr>
          <p:cNvSpPr>
            <a:spLocks noGrp="1"/>
          </p:cNvSpPr>
          <p:nvPr>
            <p:ph type="dt" sz="half" idx="10"/>
          </p:nvPr>
        </p:nvSpPr>
        <p:spPr/>
        <p:txBody>
          <a:bodyPr/>
          <a:lstStyle/>
          <a:p>
            <a:fld id="{D1DFDEBC-CDE9-0249-9EED-017F46D94A83}" type="datetime3">
              <a:rPr lang="en-US" smtClean="0"/>
              <a:t>18 January 2025</a:t>
            </a:fld>
            <a:endParaRPr lang="en-US" dirty="0"/>
          </a:p>
        </p:txBody>
      </p:sp>
      <p:sp>
        <p:nvSpPr>
          <p:cNvPr id="3" name="Slide Number Placeholder 2">
            <a:extLst>
              <a:ext uri="{FF2B5EF4-FFF2-40B4-BE49-F238E27FC236}">
                <a16:creationId xmlns:a16="http://schemas.microsoft.com/office/drawing/2014/main" id="{680F9944-7DFF-F378-86DE-31A3820DDF08}"/>
              </a:ext>
            </a:extLst>
          </p:cNvPr>
          <p:cNvSpPr>
            <a:spLocks noGrp="1"/>
          </p:cNvSpPr>
          <p:nvPr>
            <p:ph type="sldNum" sz="quarter" idx="12"/>
          </p:nvPr>
        </p:nvSpPr>
        <p:spPr/>
        <p:txBody>
          <a:bodyPr/>
          <a:lstStyle/>
          <a:p>
            <a:fld id="{EA6C8EE0-0C26-0F4B-99BE-6D53732EA2B3}" type="slidenum">
              <a:rPr lang="en-US" smtClean="0"/>
              <a:t>21</a:t>
            </a:fld>
            <a:endParaRPr lang="en-US" dirty="0"/>
          </a:p>
        </p:txBody>
      </p:sp>
      <p:pic>
        <p:nvPicPr>
          <p:cNvPr id="12" name="Picture 11" descr="A screenshot of a computer&#10;&#10;Description automatically generated">
            <a:extLst>
              <a:ext uri="{FF2B5EF4-FFF2-40B4-BE49-F238E27FC236}">
                <a16:creationId xmlns:a16="http://schemas.microsoft.com/office/drawing/2014/main" id="{6E54E1CE-FCAB-A355-E16F-61DA434D7DF3}"/>
              </a:ext>
            </a:extLst>
          </p:cNvPr>
          <p:cNvPicPr>
            <a:picLocks noChangeAspect="1"/>
          </p:cNvPicPr>
          <p:nvPr/>
        </p:nvPicPr>
        <p:blipFill>
          <a:blip r:embed="rId4"/>
          <a:stretch>
            <a:fillRect/>
          </a:stretch>
        </p:blipFill>
        <p:spPr>
          <a:xfrm>
            <a:off x="357354" y="4585050"/>
            <a:ext cx="9397115" cy="2137585"/>
          </a:xfrm>
          <a:prstGeom prst="rect">
            <a:avLst/>
          </a:prstGeom>
        </p:spPr>
      </p:pic>
    </p:spTree>
    <p:extLst>
      <p:ext uri="{BB962C8B-B14F-4D97-AF65-F5344CB8AC3E}">
        <p14:creationId xmlns:p14="http://schemas.microsoft.com/office/powerpoint/2010/main" val="7441380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B3199-E31A-5F58-69FE-650A5C43632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EAEA8ED-BFC7-C544-37B0-37C0CEF069CF}"/>
              </a:ext>
            </a:extLst>
          </p:cNvPr>
          <p:cNvSpPr>
            <a:spLocks noGrp="1"/>
          </p:cNvSpPr>
          <p:nvPr>
            <p:ph type="title"/>
          </p:nvPr>
        </p:nvSpPr>
        <p:spPr/>
        <p:txBody>
          <a:bodyPr/>
          <a:lstStyle/>
          <a:p>
            <a:r>
              <a:rPr lang="en-US" dirty="0"/>
              <a:t>References</a:t>
            </a:r>
          </a:p>
        </p:txBody>
      </p:sp>
      <p:sp>
        <p:nvSpPr>
          <p:cNvPr id="7" name="Content Placeholder 6">
            <a:extLst>
              <a:ext uri="{FF2B5EF4-FFF2-40B4-BE49-F238E27FC236}">
                <a16:creationId xmlns:a16="http://schemas.microsoft.com/office/drawing/2014/main" id="{49D39A14-7127-2428-75C5-D52F93BFB8D9}"/>
              </a:ext>
            </a:extLst>
          </p:cNvPr>
          <p:cNvSpPr>
            <a:spLocks noGrp="1"/>
          </p:cNvSpPr>
          <p:nvPr>
            <p:ph idx="1"/>
          </p:nvPr>
        </p:nvSpPr>
        <p:spPr/>
        <p:txBody>
          <a:bodyPr>
            <a:normAutofit/>
          </a:bodyPr>
          <a:lstStyle/>
          <a:p>
            <a:pPr marL="0" indent="0">
              <a:buNone/>
            </a:pPr>
            <a:r>
              <a:rPr lang="en-US" dirty="0"/>
              <a:t>The basic elements are the usual elements of a reference plus some context.</a:t>
            </a:r>
          </a:p>
          <a:p>
            <a:r>
              <a:rPr lang="en-US" dirty="0"/>
              <a:t>unique ID  </a:t>
            </a:r>
          </a:p>
          <a:p>
            <a:r>
              <a:rPr lang="en-US" dirty="0"/>
              <a:t>author, title</a:t>
            </a:r>
          </a:p>
          <a:p>
            <a:r>
              <a:rPr lang="en-US" dirty="0"/>
              <a:t>publisher, journal, date, page</a:t>
            </a:r>
          </a:p>
          <a:p>
            <a:r>
              <a:rPr lang="en-US" dirty="0"/>
              <a:t>notes</a:t>
            </a:r>
          </a:p>
          <a:p>
            <a:r>
              <a:rPr lang="en-US" dirty="0"/>
              <a:t>locality, species, age.  If this publication is focused on one or more of these it can be useful to document.</a:t>
            </a:r>
          </a:p>
          <a:p>
            <a:endParaRPr lang="en-US" dirty="0"/>
          </a:p>
          <a:p>
            <a:endParaRPr lang="en-US" dirty="0"/>
          </a:p>
        </p:txBody>
      </p:sp>
      <p:sp>
        <p:nvSpPr>
          <p:cNvPr id="4" name="Date Placeholder 3">
            <a:extLst>
              <a:ext uri="{FF2B5EF4-FFF2-40B4-BE49-F238E27FC236}">
                <a16:creationId xmlns:a16="http://schemas.microsoft.com/office/drawing/2014/main" id="{A4D4F4BD-15B4-2A13-CF78-275FC45CD6EC}"/>
              </a:ext>
            </a:extLst>
          </p:cNvPr>
          <p:cNvSpPr>
            <a:spLocks noGrp="1"/>
          </p:cNvSpPr>
          <p:nvPr>
            <p:ph type="dt" sz="half" idx="10"/>
          </p:nvPr>
        </p:nvSpPr>
        <p:spPr/>
        <p:txBody>
          <a:bodyPr/>
          <a:lstStyle/>
          <a:p>
            <a:fld id="{4748BAB7-D1FC-4B4F-A04F-19B3B71C0863}" type="datetime3">
              <a:rPr lang="en-US" smtClean="0"/>
              <a:t>18 January 2025</a:t>
            </a:fld>
            <a:endParaRPr lang="en-US" dirty="0"/>
          </a:p>
        </p:txBody>
      </p:sp>
      <p:sp>
        <p:nvSpPr>
          <p:cNvPr id="5" name="Slide Number Placeholder 4">
            <a:extLst>
              <a:ext uri="{FF2B5EF4-FFF2-40B4-BE49-F238E27FC236}">
                <a16:creationId xmlns:a16="http://schemas.microsoft.com/office/drawing/2014/main" id="{41395D17-9772-8F34-B5F9-FC21171D3F3A}"/>
              </a:ext>
            </a:extLst>
          </p:cNvPr>
          <p:cNvSpPr>
            <a:spLocks noGrp="1"/>
          </p:cNvSpPr>
          <p:nvPr>
            <p:ph type="sldNum" sz="quarter" idx="12"/>
          </p:nvPr>
        </p:nvSpPr>
        <p:spPr/>
        <p:txBody>
          <a:bodyPr/>
          <a:lstStyle/>
          <a:p>
            <a:fld id="{EA6C8EE0-0C26-0F4B-99BE-6D53732EA2B3}" type="slidenum">
              <a:rPr lang="en-US" smtClean="0"/>
              <a:t>22</a:t>
            </a:fld>
            <a:endParaRPr lang="en-US" dirty="0"/>
          </a:p>
        </p:txBody>
      </p:sp>
    </p:spTree>
    <p:extLst>
      <p:ext uri="{BB962C8B-B14F-4D97-AF65-F5344CB8AC3E}">
        <p14:creationId xmlns:p14="http://schemas.microsoft.com/office/powerpoint/2010/main" val="19065237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D02209-B769-4DFD-56B5-E113F18E7B87}"/>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E736EDC-7A50-9854-25D5-FD95055E9ED9}"/>
              </a:ext>
            </a:extLst>
          </p:cNvPr>
          <p:cNvSpPr>
            <a:spLocks noGrp="1"/>
          </p:cNvSpPr>
          <p:nvPr>
            <p:ph type="title"/>
          </p:nvPr>
        </p:nvSpPr>
        <p:spPr>
          <a:xfrm>
            <a:off x="2639408" y="277307"/>
            <a:ext cx="6411308" cy="1235596"/>
          </a:xfrm>
        </p:spPr>
        <p:txBody>
          <a:bodyPr>
            <a:normAutofit/>
          </a:bodyPr>
          <a:lstStyle/>
          <a:p>
            <a:pPr algn="ctr"/>
            <a:r>
              <a:rPr lang="en-US" sz="4000" b="1" dirty="0"/>
              <a:t>Reference Table Fields</a:t>
            </a:r>
            <a:endParaRPr lang="en-US" sz="4000" dirty="0"/>
          </a:p>
        </p:txBody>
      </p:sp>
      <p:pic>
        <p:nvPicPr>
          <p:cNvPr id="4" name="Picture 3">
            <a:extLst>
              <a:ext uri="{FF2B5EF4-FFF2-40B4-BE49-F238E27FC236}">
                <a16:creationId xmlns:a16="http://schemas.microsoft.com/office/drawing/2014/main" id="{93D6D9D5-EF97-28D8-EA94-52108635C8E1}"/>
              </a:ext>
            </a:extLst>
          </p:cNvPr>
          <p:cNvPicPr>
            <a:picLocks noChangeAspect="1"/>
          </p:cNvPicPr>
          <p:nvPr/>
        </p:nvPicPr>
        <p:blipFill>
          <a:blip r:embed="rId2"/>
          <a:stretch>
            <a:fillRect/>
          </a:stretch>
        </p:blipFill>
        <p:spPr>
          <a:xfrm>
            <a:off x="526473" y="1486741"/>
            <a:ext cx="11268364" cy="2385946"/>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BCA77231-EC0D-73E7-F37D-FA80D752E274}"/>
              </a:ext>
            </a:extLst>
          </p:cNvPr>
          <p:cNvPicPr>
            <a:picLocks noChangeAspect="1"/>
          </p:cNvPicPr>
          <p:nvPr/>
        </p:nvPicPr>
        <p:blipFill>
          <a:blip r:embed="rId3"/>
          <a:stretch>
            <a:fillRect/>
          </a:stretch>
        </p:blipFill>
        <p:spPr>
          <a:xfrm>
            <a:off x="526473" y="4062514"/>
            <a:ext cx="9735128" cy="2323438"/>
          </a:xfrm>
          <a:prstGeom prst="rect">
            <a:avLst/>
          </a:prstGeom>
        </p:spPr>
      </p:pic>
      <p:sp>
        <p:nvSpPr>
          <p:cNvPr id="2" name="Date Placeholder 1">
            <a:extLst>
              <a:ext uri="{FF2B5EF4-FFF2-40B4-BE49-F238E27FC236}">
                <a16:creationId xmlns:a16="http://schemas.microsoft.com/office/drawing/2014/main" id="{C9FE3B7B-7529-73B7-8D31-7ACEF3AB44C3}"/>
              </a:ext>
            </a:extLst>
          </p:cNvPr>
          <p:cNvSpPr>
            <a:spLocks noGrp="1"/>
          </p:cNvSpPr>
          <p:nvPr>
            <p:ph type="dt" sz="half" idx="10"/>
          </p:nvPr>
        </p:nvSpPr>
        <p:spPr/>
        <p:txBody>
          <a:bodyPr/>
          <a:lstStyle/>
          <a:p>
            <a:fld id="{26270A5F-5F09-7144-8771-D05E6386C61B}" type="datetime3">
              <a:rPr lang="en-US" smtClean="0"/>
              <a:t>18 January 2025</a:t>
            </a:fld>
            <a:endParaRPr lang="en-US" dirty="0"/>
          </a:p>
        </p:txBody>
      </p:sp>
      <p:sp>
        <p:nvSpPr>
          <p:cNvPr id="3" name="Slide Number Placeholder 2">
            <a:extLst>
              <a:ext uri="{FF2B5EF4-FFF2-40B4-BE49-F238E27FC236}">
                <a16:creationId xmlns:a16="http://schemas.microsoft.com/office/drawing/2014/main" id="{05DFFDCF-AF88-B8E1-CE93-E6F89C121CF3}"/>
              </a:ext>
            </a:extLst>
          </p:cNvPr>
          <p:cNvSpPr>
            <a:spLocks noGrp="1"/>
          </p:cNvSpPr>
          <p:nvPr>
            <p:ph type="sldNum" sz="quarter" idx="12"/>
          </p:nvPr>
        </p:nvSpPr>
        <p:spPr/>
        <p:txBody>
          <a:bodyPr/>
          <a:lstStyle/>
          <a:p>
            <a:fld id="{EA6C8EE0-0C26-0F4B-99BE-6D53732EA2B3}" type="slidenum">
              <a:rPr lang="en-US" smtClean="0"/>
              <a:t>23</a:t>
            </a:fld>
            <a:endParaRPr lang="en-US" dirty="0"/>
          </a:p>
        </p:txBody>
      </p:sp>
    </p:spTree>
    <p:extLst>
      <p:ext uri="{BB962C8B-B14F-4D97-AF65-F5344CB8AC3E}">
        <p14:creationId xmlns:p14="http://schemas.microsoft.com/office/powerpoint/2010/main" val="2306844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47B99-BFFE-09BE-66D7-85F212BE96E3}"/>
              </a:ext>
            </a:extLst>
          </p:cNvPr>
          <p:cNvSpPr>
            <a:spLocks noGrp="1"/>
          </p:cNvSpPr>
          <p:nvPr>
            <p:ph type="title"/>
          </p:nvPr>
        </p:nvSpPr>
        <p:spPr/>
        <p:txBody>
          <a:bodyPr>
            <a:normAutofit/>
          </a:bodyPr>
          <a:lstStyle/>
          <a:p>
            <a:r>
              <a:rPr lang="en-US" sz="3200" b="1" dirty="0"/>
              <a:t>Type, Phylum, Class, SubClass, Order, Genus species</a:t>
            </a:r>
          </a:p>
        </p:txBody>
      </p:sp>
      <p:sp>
        <p:nvSpPr>
          <p:cNvPr id="3" name="Content Placeholder 2">
            <a:extLst>
              <a:ext uri="{FF2B5EF4-FFF2-40B4-BE49-F238E27FC236}">
                <a16:creationId xmlns:a16="http://schemas.microsoft.com/office/drawing/2014/main" id="{CC2D2F54-5B53-A329-B124-8444D1C4D3F2}"/>
              </a:ext>
            </a:extLst>
          </p:cNvPr>
          <p:cNvSpPr>
            <a:spLocks noGrp="1"/>
          </p:cNvSpPr>
          <p:nvPr>
            <p:ph idx="1"/>
          </p:nvPr>
        </p:nvSpPr>
        <p:spPr>
          <a:xfrm>
            <a:off x="838200" y="1690687"/>
            <a:ext cx="10515600" cy="4486275"/>
          </a:xfrm>
        </p:spPr>
        <p:txBody>
          <a:bodyPr>
            <a:normAutofit fontScale="92500" lnSpcReduction="10000"/>
          </a:bodyPr>
          <a:lstStyle/>
          <a:p>
            <a:r>
              <a:rPr lang="en-US" dirty="0"/>
              <a:t>The </a:t>
            </a:r>
            <a:r>
              <a:rPr lang="en-US" b="1" dirty="0"/>
              <a:t>Type</a:t>
            </a:r>
            <a:r>
              <a:rPr lang="en-US" dirty="0"/>
              <a:t> column separates vertebrate, invertebrate, plant, trace fossils and minerals. </a:t>
            </a:r>
          </a:p>
          <a:p>
            <a:r>
              <a:rPr lang="en-US" dirty="0"/>
              <a:t>As we get more cladistic, the other column choices fit less well.</a:t>
            </a:r>
          </a:p>
          <a:p>
            <a:r>
              <a:rPr lang="en-US" dirty="0"/>
              <a:t>I chose to</a:t>
            </a:r>
            <a:r>
              <a:rPr lang="en-US" i="1" dirty="0"/>
              <a:t> </a:t>
            </a:r>
            <a:r>
              <a:rPr lang="en-US" dirty="0"/>
              <a:t>include</a:t>
            </a:r>
            <a:r>
              <a:rPr lang="en-US" i="1" dirty="0"/>
              <a:t> </a:t>
            </a:r>
            <a:r>
              <a:rPr lang="en-US" b="1" dirty="0"/>
              <a:t>SubClass</a:t>
            </a:r>
            <a:r>
              <a:rPr lang="en-US" i="1" dirty="0"/>
              <a:t> </a:t>
            </a:r>
            <a:r>
              <a:rPr lang="en-US" dirty="0"/>
              <a:t>to be able to carve out Ammonoidea</a:t>
            </a:r>
          </a:p>
          <a:p>
            <a:r>
              <a:rPr lang="en-US" dirty="0"/>
              <a:t>Note that various sources can disagree. An example are corals of subclass Rugosa.</a:t>
            </a:r>
          </a:p>
          <a:p>
            <a:pPr lvl="1"/>
            <a:r>
              <a:rPr lang="en-US" dirty="0"/>
              <a:t>In Wikipedia, they are shown as Class Hexacorallia, Phylum Cnidaria.  </a:t>
            </a:r>
          </a:p>
          <a:p>
            <a:pPr lvl="1"/>
            <a:r>
              <a:rPr lang="en-US" dirty="0"/>
              <a:t>But the Rugose corals in GBIF are in Class Anthozoa.  </a:t>
            </a:r>
          </a:p>
          <a:p>
            <a:pPr lvl="1"/>
            <a:r>
              <a:rPr lang="en-US" dirty="0"/>
              <a:t>In Wikipedia, Anthozoa is a Subphylum.</a:t>
            </a:r>
          </a:p>
          <a:p>
            <a:r>
              <a:rPr lang="en-US" dirty="0"/>
              <a:t>The choice of what elements to include in your hierarchy are up to you.  It’s a matter or adding or deleting columns. If you do that and use the label printing templates, they will require tweaking.</a:t>
            </a:r>
          </a:p>
        </p:txBody>
      </p:sp>
      <p:sp>
        <p:nvSpPr>
          <p:cNvPr id="4" name="Date Placeholder 3">
            <a:extLst>
              <a:ext uri="{FF2B5EF4-FFF2-40B4-BE49-F238E27FC236}">
                <a16:creationId xmlns:a16="http://schemas.microsoft.com/office/drawing/2014/main" id="{809664D4-D22A-C555-9DD2-689D2139F60B}"/>
              </a:ext>
            </a:extLst>
          </p:cNvPr>
          <p:cNvSpPr>
            <a:spLocks noGrp="1"/>
          </p:cNvSpPr>
          <p:nvPr>
            <p:ph type="dt" sz="half" idx="10"/>
          </p:nvPr>
        </p:nvSpPr>
        <p:spPr/>
        <p:txBody>
          <a:bodyPr/>
          <a:lstStyle/>
          <a:p>
            <a:fld id="{37861DDA-6694-904F-9ECA-441D7BEAD7A7}" type="datetime3">
              <a:rPr lang="en-US" smtClean="0"/>
              <a:t>18 January 2025</a:t>
            </a:fld>
            <a:endParaRPr lang="en-US" dirty="0"/>
          </a:p>
        </p:txBody>
      </p:sp>
      <p:sp>
        <p:nvSpPr>
          <p:cNvPr id="5" name="Slide Number Placeholder 4">
            <a:extLst>
              <a:ext uri="{FF2B5EF4-FFF2-40B4-BE49-F238E27FC236}">
                <a16:creationId xmlns:a16="http://schemas.microsoft.com/office/drawing/2014/main" id="{07D972FF-C1A8-7BA4-3C4A-19C213A9E871}"/>
              </a:ext>
            </a:extLst>
          </p:cNvPr>
          <p:cNvSpPr>
            <a:spLocks noGrp="1"/>
          </p:cNvSpPr>
          <p:nvPr>
            <p:ph type="sldNum" sz="quarter" idx="12"/>
          </p:nvPr>
        </p:nvSpPr>
        <p:spPr/>
        <p:txBody>
          <a:bodyPr/>
          <a:lstStyle/>
          <a:p>
            <a:fld id="{48F63A3B-78C7-47BE-AE5E-E10140E04643}" type="slidenum">
              <a:rPr lang="en-US" smtClean="0"/>
              <a:t>24</a:t>
            </a:fld>
            <a:endParaRPr lang="en-US" dirty="0"/>
          </a:p>
        </p:txBody>
      </p:sp>
    </p:spTree>
    <p:extLst>
      <p:ext uri="{BB962C8B-B14F-4D97-AF65-F5344CB8AC3E}">
        <p14:creationId xmlns:p14="http://schemas.microsoft.com/office/powerpoint/2010/main" val="24288101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DB5DFA04-9E16-EDD9-A093-9A85FED0ED64}"/>
              </a:ext>
            </a:extLst>
          </p:cNvPr>
          <p:cNvSpPr>
            <a:spLocks noGrp="1"/>
          </p:cNvSpPr>
          <p:nvPr>
            <p:ph type="title"/>
          </p:nvPr>
        </p:nvSpPr>
        <p:spPr>
          <a:xfrm>
            <a:off x="5297762" y="640080"/>
            <a:ext cx="6251110" cy="3566160"/>
          </a:xfrm>
        </p:spPr>
        <p:txBody>
          <a:bodyPr vert="horz" lIns="91440" tIns="45720" rIns="91440" bIns="45720" rtlCol="0" anchor="b">
            <a:normAutofit/>
          </a:bodyPr>
          <a:lstStyle/>
          <a:p>
            <a:r>
              <a:rPr lang="en-US" sz="5400" dirty="0"/>
              <a:t>Purchases, Filters, Frozen Panes</a:t>
            </a:r>
          </a:p>
        </p:txBody>
      </p:sp>
      <p:sp>
        <p:nvSpPr>
          <p:cNvPr id="7" name="Text Placeholder 6">
            <a:extLst>
              <a:ext uri="{FF2B5EF4-FFF2-40B4-BE49-F238E27FC236}">
                <a16:creationId xmlns:a16="http://schemas.microsoft.com/office/drawing/2014/main" id="{4544C11A-504F-E149-BC39-4E9A2DD1F1BC}"/>
              </a:ext>
            </a:extLst>
          </p:cNvPr>
          <p:cNvSpPr>
            <a:spLocks noGrp="1"/>
          </p:cNvSpPr>
          <p:nvPr>
            <p:ph type="body" idx="1"/>
          </p:nvPr>
        </p:nvSpPr>
        <p:spPr>
          <a:xfrm>
            <a:off x="5297760" y="4636008"/>
            <a:ext cx="6251111" cy="1572768"/>
          </a:xfrm>
        </p:spPr>
        <p:txBody>
          <a:bodyPr vert="horz" lIns="91440" tIns="45720" rIns="91440" bIns="45720" rtlCol="0">
            <a:normAutofit/>
          </a:bodyPr>
          <a:lstStyle/>
          <a:p>
            <a:endParaRPr lang="en-US">
              <a:solidFill>
                <a:schemeClr val="tx1"/>
              </a:solidFill>
            </a:endParaRPr>
          </a:p>
        </p:txBody>
      </p:sp>
      <p:pic>
        <p:nvPicPr>
          <p:cNvPr id="23" name="Picture 22" descr="Shopping cart with boxes">
            <a:extLst>
              <a:ext uri="{FF2B5EF4-FFF2-40B4-BE49-F238E27FC236}">
                <a16:creationId xmlns:a16="http://schemas.microsoft.com/office/drawing/2014/main" id="{8D49681F-4C12-91A2-73CC-882BCA8666F3}"/>
              </a:ext>
            </a:extLst>
          </p:cNvPr>
          <p:cNvPicPr>
            <a:picLocks noChangeAspect="1"/>
          </p:cNvPicPr>
          <p:nvPr/>
        </p:nvPicPr>
        <p:blipFill>
          <a:blip r:embed="rId2"/>
          <a:srcRect l="38517" r="16152"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29"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AA69D131-1278-CA7F-E092-4BAA487ECE83}"/>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EA887184-7D9F-F04A-8B56-44C5AB6AC524}" type="datetime3">
              <a:rPr lang="en-US" smtClean="0">
                <a:solidFill>
                  <a:srgbClr val="FFFFFF"/>
                </a:solidFill>
                <a:latin typeface="Calibri" panose="020F0502020204030204"/>
              </a:rPr>
              <a:t>18 January 2025</a:t>
            </a:fld>
            <a:endParaRPr lang="en-US" dirty="0">
              <a:solidFill>
                <a:srgbClr val="FFFFFF"/>
              </a:solidFill>
              <a:latin typeface="Calibri" panose="020F0502020204030204"/>
            </a:endParaRPr>
          </a:p>
        </p:txBody>
      </p:sp>
      <p:sp>
        <p:nvSpPr>
          <p:cNvPr id="5" name="Slide Number Placeholder 4">
            <a:extLst>
              <a:ext uri="{FF2B5EF4-FFF2-40B4-BE49-F238E27FC236}">
                <a16:creationId xmlns:a16="http://schemas.microsoft.com/office/drawing/2014/main" id="{2F714EA9-5B10-932B-EA6C-B1C9B536E60B}"/>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48F63A3B-78C7-47BE-AE5E-E10140E04643}" type="slidenum">
              <a:rPr lang="en-US" smtClean="0">
                <a:solidFill>
                  <a:prstClr val="black">
                    <a:tint val="75000"/>
                  </a:prstClr>
                </a:solidFill>
                <a:latin typeface="Calibri" panose="020F0502020204030204"/>
              </a:rPr>
              <a:pPr>
                <a:spcAft>
                  <a:spcPts val="600"/>
                </a:spcAft>
                <a:defRPr/>
              </a:pPr>
              <a:t>25</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8585296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4FB96-F70B-EA64-0B14-BFE9D5C7EEC4}"/>
              </a:ext>
            </a:extLst>
          </p:cNvPr>
          <p:cNvSpPr>
            <a:spLocks noGrp="1"/>
          </p:cNvSpPr>
          <p:nvPr>
            <p:ph type="title"/>
          </p:nvPr>
        </p:nvSpPr>
        <p:spPr/>
        <p:txBody>
          <a:bodyPr/>
          <a:lstStyle/>
          <a:p>
            <a:r>
              <a:rPr lang="en-US" dirty="0"/>
              <a:t>Purchased, Traded, Gifted, …</a:t>
            </a:r>
          </a:p>
        </p:txBody>
      </p:sp>
      <p:sp>
        <p:nvSpPr>
          <p:cNvPr id="3" name="Content Placeholder 2">
            <a:extLst>
              <a:ext uri="{FF2B5EF4-FFF2-40B4-BE49-F238E27FC236}">
                <a16:creationId xmlns:a16="http://schemas.microsoft.com/office/drawing/2014/main" id="{CFDC757F-7942-A28E-B130-CCD2DE9FA406}"/>
              </a:ext>
            </a:extLst>
          </p:cNvPr>
          <p:cNvSpPr>
            <a:spLocks noGrp="1"/>
          </p:cNvSpPr>
          <p:nvPr>
            <p:ph idx="1"/>
          </p:nvPr>
        </p:nvSpPr>
        <p:spPr>
          <a:xfrm>
            <a:off x="838200" y="1514168"/>
            <a:ext cx="10515600" cy="4662795"/>
          </a:xfrm>
        </p:spPr>
        <p:txBody>
          <a:bodyPr>
            <a:normAutofit lnSpcReduction="10000"/>
          </a:bodyPr>
          <a:lstStyle/>
          <a:p>
            <a:r>
              <a:rPr lang="en-US" dirty="0"/>
              <a:t>I’ve purchased a fair number of fossils over the years.</a:t>
            </a:r>
          </a:p>
          <a:p>
            <a:r>
              <a:rPr lang="en-US" dirty="0"/>
              <a:t>The </a:t>
            </a:r>
            <a:r>
              <a:rPr lang="en-US" baseline="0" dirty="0"/>
              <a:t>lo</a:t>
            </a:r>
            <a:r>
              <a:rPr lang="en-US" dirty="0"/>
              <a:t>cation ID ‘Pur’ is reserved for purchased, gifted or otherwise obtained specimens. (I.e. not collected by M. Smith).  I indicate in the </a:t>
            </a:r>
            <a:r>
              <a:rPr lang="en-US" b="1" dirty="0"/>
              <a:t>Notes</a:t>
            </a:r>
            <a:r>
              <a:rPr lang="en-US" dirty="0"/>
              <a:t> where or who it came from and, if bought, the price in the </a:t>
            </a:r>
            <a:r>
              <a:rPr lang="en-US" b="1" dirty="0"/>
              <a:t>Cost</a:t>
            </a:r>
            <a:r>
              <a:rPr lang="en-US" dirty="0"/>
              <a:t> column. </a:t>
            </a:r>
          </a:p>
          <a:p>
            <a:r>
              <a:rPr lang="en-US" dirty="0"/>
              <a:t>Some may have a collector in the </a:t>
            </a:r>
            <a:r>
              <a:rPr lang="en-US" b="1" dirty="0"/>
              <a:t>Notes</a:t>
            </a:r>
            <a:r>
              <a:rPr lang="en-US" dirty="0"/>
              <a:t> column (e.g. ‘Ed Elliott’). </a:t>
            </a:r>
          </a:p>
          <a:p>
            <a:r>
              <a:rPr lang="en-US" dirty="0"/>
              <a:t>These will often have a location, just not one corresponding to an entry on the </a:t>
            </a:r>
            <a:r>
              <a:rPr lang="en-US" b="1" i="1" dirty="0"/>
              <a:t>Locations</a:t>
            </a:r>
            <a:r>
              <a:rPr lang="en-US" dirty="0"/>
              <a:t> table.  Another reason to replicate many of the </a:t>
            </a:r>
            <a:r>
              <a:rPr lang="en-US" b="1" i="1" dirty="0"/>
              <a:t>Locations</a:t>
            </a:r>
            <a:r>
              <a:rPr lang="en-US" dirty="0"/>
              <a:t> columns with specimens.</a:t>
            </a:r>
          </a:p>
          <a:p>
            <a:r>
              <a:rPr lang="en-US" dirty="0"/>
              <a:t>Many of these </a:t>
            </a:r>
            <a:r>
              <a:rPr lang="en-US" dirty="0" err="1"/>
              <a:t>Pur</a:t>
            </a:r>
            <a:r>
              <a:rPr lang="en-US" dirty="0"/>
              <a:t> specimens only have country or state location data – thus they may not have GPS coordinates.</a:t>
            </a:r>
          </a:p>
        </p:txBody>
      </p:sp>
      <p:sp>
        <p:nvSpPr>
          <p:cNvPr id="4" name="Date Placeholder 3">
            <a:extLst>
              <a:ext uri="{FF2B5EF4-FFF2-40B4-BE49-F238E27FC236}">
                <a16:creationId xmlns:a16="http://schemas.microsoft.com/office/drawing/2014/main" id="{DD866FC1-2ED4-1C99-1B62-973392B95A6A}"/>
              </a:ext>
            </a:extLst>
          </p:cNvPr>
          <p:cNvSpPr>
            <a:spLocks noGrp="1"/>
          </p:cNvSpPr>
          <p:nvPr>
            <p:ph type="dt" sz="half" idx="10"/>
          </p:nvPr>
        </p:nvSpPr>
        <p:spPr/>
        <p:txBody>
          <a:bodyPr/>
          <a:lstStyle/>
          <a:p>
            <a:fld id="{23348A4C-53E8-7F4A-BE48-46E2FA8477B4}" type="datetime3">
              <a:rPr lang="en-US" smtClean="0"/>
              <a:t>18 January 2025</a:t>
            </a:fld>
            <a:endParaRPr lang="en-US" dirty="0"/>
          </a:p>
        </p:txBody>
      </p:sp>
      <p:sp>
        <p:nvSpPr>
          <p:cNvPr id="5" name="Slide Number Placeholder 4">
            <a:extLst>
              <a:ext uri="{FF2B5EF4-FFF2-40B4-BE49-F238E27FC236}">
                <a16:creationId xmlns:a16="http://schemas.microsoft.com/office/drawing/2014/main" id="{3D6E8565-9ADF-371E-55DD-0130FD38DB66}"/>
              </a:ext>
            </a:extLst>
          </p:cNvPr>
          <p:cNvSpPr>
            <a:spLocks noGrp="1"/>
          </p:cNvSpPr>
          <p:nvPr>
            <p:ph type="sldNum" sz="quarter" idx="12"/>
          </p:nvPr>
        </p:nvSpPr>
        <p:spPr/>
        <p:txBody>
          <a:bodyPr/>
          <a:lstStyle/>
          <a:p>
            <a:fld id="{48F63A3B-78C7-47BE-AE5E-E10140E04643}" type="slidenum">
              <a:rPr lang="en-US" smtClean="0"/>
              <a:t>26</a:t>
            </a:fld>
            <a:endParaRPr lang="en-US" dirty="0"/>
          </a:p>
        </p:txBody>
      </p:sp>
    </p:spTree>
    <p:extLst>
      <p:ext uri="{BB962C8B-B14F-4D97-AF65-F5344CB8AC3E}">
        <p14:creationId xmlns:p14="http://schemas.microsoft.com/office/powerpoint/2010/main" val="1697866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220F2-FE18-1AF5-15DE-36794A4EA710}"/>
              </a:ext>
            </a:extLst>
          </p:cNvPr>
          <p:cNvSpPr>
            <a:spLocks noGrp="1"/>
          </p:cNvSpPr>
          <p:nvPr>
            <p:ph type="title"/>
          </p:nvPr>
        </p:nvSpPr>
        <p:spPr>
          <a:xfrm>
            <a:off x="659567" y="365126"/>
            <a:ext cx="10694233" cy="734002"/>
          </a:xfrm>
        </p:spPr>
        <p:txBody>
          <a:bodyPr/>
          <a:lstStyle/>
          <a:p>
            <a:r>
              <a:rPr lang="en-US" dirty="0"/>
              <a:t>Purchased Examples</a:t>
            </a:r>
          </a:p>
        </p:txBody>
      </p:sp>
      <p:sp>
        <p:nvSpPr>
          <p:cNvPr id="4" name="Date Placeholder 3">
            <a:extLst>
              <a:ext uri="{FF2B5EF4-FFF2-40B4-BE49-F238E27FC236}">
                <a16:creationId xmlns:a16="http://schemas.microsoft.com/office/drawing/2014/main" id="{5E1661F2-4D73-AE82-7B44-02E61090C4C1}"/>
              </a:ext>
            </a:extLst>
          </p:cNvPr>
          <p:cNvSpPr>
            <a:spLocks noGrp="1"/>
          </p:cNvSpPr>
          <p:nvPr>
            <p:ph type="dt" sz="half" idx="10"/>
          </p:nvPr>
        </p:nvSpPr>
        <p:spPr/>
        <p:txBody>
          <a:bodyPr/>
          <a:lstStyle/>
          <a:p>
            <a:fld id="{28228196-6975-1748-9729-B9184AA0B986}" type="datetime3">
              <a:rPr lang="en-US" smtClean="0"/>
              <a:t>18 January 2025</a:t>
            </a:fld>
            <a:endParaRPr lang="en-US" dirty="0"/>
          </a:p>
        </p:txBody>
      </p:sp>
      <p:sp>
        <p:nvSpPr>
          <p:cNvPr id="5" name="Slide Number Placeholder 4">
            <a:extLst>
              <a:ext uri="{FF2B5EF4-FFF2-40B4-BE49-F238E27FC236}">
                <a16:creationId xmlns:a16="http://schemas.microsoft.com/office/drawing/2014/main" id="{B76FC7C4-C48D-FE55-49D7-C914E3C0AD1D}"/>
              </a:ext>
            </a:extLst>
          </p:cNvPr>
          <p:cNvSpPr>
            <a:spLocks noGrp="1"/>
          </p:cNvSpPr>
          <p:nvPr>
            <p:ph type="sldNum" sz="quarter" idx="12"/>
          </p:nvPr>
        </p:nvSpPr>
        <p:spPr/>
        <p:txBody>
          <a:bodyPr/>
          <a:lstStyle/>
          <a:p>
            <a:fld id="{48F63A3B-78C7-47BE-AE5E-E10140E04643}" type="slidenum">
              <a:rPr lang="en-US" smtClean="0"/>
              <a:t>27</a:t>
            </a:fld>
            <a:endParaRPr lang="en-US" dirty="0"/>
          </a:p>
        </p:txBody>
      </p:sp>
      <p:pic>
        <p:nvPicPr>
          <p:cNvPr id="18" name="Content Placeholder 17">
            <a:extLst>
              <a:ext uri="{FF2B5EF4-FFF2-40B4-BE49-F238E27FC236}">
                <a16:creationId xmlns:a16="http://schemas.microsoft.com/office/drawing/2014/main" id="{FD8D502C-51AC-153A-563D-C4247C8CE1E6}"/>
              </a:ext>
            </a:extLst>
          </p:cNvPr>
          <p:cNvPicPr>
            <a:picLocks noGrp="1" noChangeAspect="1"/>
          </p:cNvPicPr>
          <p:nvPr>
            <p:ph idx="1"/>
          </p:nvPr>
        </p:nvPicPr>
        <p:blipFill>
          <a:blip r:embed="rId2"/>
          <a:stretch>
            <a:fillRect/>
          </a:stretch>
        </p:blipFill>
        <p:spPr>
          <a:xfrm>
            <a:off x="716533" y="1137370"/>
            <a:ext cx="10758934" cy="1242118"/>
          </a:xfrm>
        </p:spPr>
      </p:pic>
      <p:pic>
        <p:nvPicPr>
          <p:cNvPr id="20" name="Picture 19" descr="A screenshot of a computer&#10;&#10;Description automatically generated">
            <a:extLst>
              <a:ext uri="{FF2B5EF4-FFF2-40B4-BE49-F238E27FC236}">
                <a16:creationId xmlns:a16="http://schemas.microsoft.com/office/drawing/2014/main" id="{F2C3F73E-E16C-B350-E10F-32B168E42365}"/>
              </a:ext>
            </a:extLst>
          </p:cNvPr>
          <p:cNvPicPr>
            <a:picLocks noChangeAspect="1"/>
          </p:cNvPicPr>
          <p:nvPr/>
        </p:nvPicPr>
        <p:blipFill>
          <a:blip r:embed="rId3"/>
          <a:stretch>
            <a:fillRect/>
          </a:stretch>
        </p:blipFill>
        <p:spPr>
          <a:xfrm>
            <a:off x="716533" y="2451399"/>
            <a:ext cx="7351314" cy="1322858"/>
          </a:xfrm>
          <a:prstGeom prst="rect">
            <a:avLst/>
          </a:prstGeom>
        </p:spPr>
      </p:pic>
      <p:pic>
        <p:nvPicPr>
          <p:cNvPr id="22" name="Picture 21" descr="A screenshot of a computer&#10;&#10;Description automatically generated">
            <a:extLst>
              <a:ext uri="{FF2B5EF4-FFF2-40B4-BE49-F238E27FC236}">
                <a16:creationId xmlns:a16="http://schemas.microsoft.com/office/drawing/2014/main" id="{CAF6A210-2A2A-088D-EB47-D64F507E90CC}"/>
              </a:ext>
            </a:extLst>
          </p:cNvPr>
          <p:cNvPicPr>
            <a:picLocks noChangeAspect="1"/>
          </p:cNvPicPr>
          <p:nvPr/>
        </p:nvPicPr>
        <p:blipFill>
          <a:blip r:embed="rId4"/>
          <a:stretch>
            <a:fillRect/>
          </a:stretch>
        </p:blipFill>
        <p:spPr>
          <a:xfrm>
            <a:off x="716533" y="3846168"/>
            <a:ext cx="8101170" cy="1242118"/>
          </a:xfrm>
          <a:prstGeom prst="rect">
            <a:avLst/>
          </a:prstGeom>
        </p:spPr>
      </p:pic>
      <p:pic>
        <p:nvPicPr>
          <p:cNvPr id="24" name="Picture 23" descr="A screenshot of a phone&#10;&#10;Description automatically generated">
            <a:extLst>
              <a:ext uri="{FF2B5EF4-FFF2-40B4-BE49-F238E27FC236}">
                <a16:creationId xmlns:a16="http://schemas.microsoft.com/office/drawing/2014/main" id="{6245F95D-D078-FA9B-377F-D4CFAB5DAD5D}"/>
              </a:ext>
            </a:extLst>
          </p:cNvPr>
          <p:cNvPicPr>
            <a:picLocks noChangeAspect="1"/>
          </p:cNvPicPr>
          <p:nvPr/>
        </p:nvPicPr>
        <p:blipFill>
          <a:blip r:embed="rId5"/>
          <a:stretch>
            <a:fillRect/>
          </a:stretch>
        </p:blipFill>
        <p:spPr>
          <a:xfrm>
            <a:off x="716533" y="5160196"/>
            <a:ext cx="9421881" cy="1196154"/>
          </a:xfrm>
          <a:prstGeom prst="rect">
            <a:avLst/>
          </a:prstGeom>
        </p:spPr>
      </p:pic>
    </p:spTree>
    <p:extLst>
      <p:ext uri="{BB962C8B-B14F-4D97-AF65-F5344CB8AC3E}">
        <p14:creationId xmlns:p14="http://schemas.microsoft.com/office/powerpoint/2010/main" val="16767421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A95E68E-78AB-C90A-135E-ADB53DDA0A84}"/>
              </a:ext>
            </a:extLst>
          </p:cNvPr>
          <p:cNvSpPr>
            <a:spLocks noGrp="1"/>
          </p:cNvSpPr>
          <p:nvPr>
            <p:ph type="title"/>
          </p:nvPr>
        </p:nvSpPr>
        <p:spPr/>
        <p:txBody>
          <a:bodyPr/>
          <a:lstStyle/>
          <a:p>
            <a:r>
              <a:rPr lang="en-US" dirty="0"/>
              <a:t>Filters</a:t>
            </a:r>
          </a:p>
        </p:txBody>
      </p:sp>
      <p:sp>
        <p:nvSpPr>
          <p:cNvPr id="12" name="Date Placeholder 11">
            <a:extLst>
              <a:ext uri="{FF2B5EF4-FFF2-40B4-BE49-F238E27FC236}">
                <a16:creationId xmlns:a16="http://schemas.microsoft.com/office/drawing/2014/main" id="{236A58FD-4B7A-4136-FF72-2FDD4391987B}"/>
              </a:ext>
            </a:extLst>
          </p:cNvPr>
          <p:cNvSpPr>
            <a:spLocks noGrp="1"/>
          </p:cNvSpPr>
          <p:nvPr>
            <p:ph type="dt" sz="half" idx="10"/>
          </p:nvPr>
        </p:nvSpPr>
        <p:spPr/>
        <p:txBody>
          <a:bodyPr/>
          <a:lstStyle/>
          <a:p>
            <a:fld id="{7C7CD665-CC16-5C47-A761-05FE636D29DD}" type="datetime3">
              <a:rPr lang="en-US" smtClean="0"/>
              <a:t>18 January 2025</a:t>
            </a:fld>
            <a:endParaRPr lang="en-US" dirty="0"/>
          </a:p>
        </p:txBody>
      </p:sp>
      <p:sp>
        <p:nvSpPr>
          <p:cNvPr id="13" name="Slide Number Placeholder 12">
            <a:extLst>
              <a:ext uri="{FF2B5EF4-FFF2-40B4-BE49-F238E27FC236}">
                <a16:creationId xmlns:a16="http://schemas.microsoft.com/office/drawing/2014/main" id="{3C4ECE17-39E6-16D2-64DE-29BECF7BFAD4}"/>
              </a:ext>
            </a:extLst>
          </p:cNvPr>
          <p:cNvSpPr>
            <a:spLocks noGrp="1"/>
          </p:cNvSpPr>
          <p:nvPr>
            <p:ph type="sldNum" sz="quarter" idx="12"/>
          </p:nvPr>
        </p:nvSpPr>
        <p:spPr/>
        <p:txBody>
          <a:bodyPr/>
          <a:lstStyle/>
          <a:p>
            <a:fld id="{48F63A3B-78C7-47BE-AE5E-E10140E04643}" type="slidenum">
              <a:rPr lang="en-US" smtClean="0"/>
              <a:t>28</a:t>
            </a:fld>
            <a:endParaRPr lang="en-US" dirty="0"/>
          </a:p>
        </p:txBody>
      </p:sp>
      <p:sp>
        <p:nvSpPr>
          <p:cNvPr id="3" name="Content Placeholder 2">
            <a:extLst>
              <a:ext uri="{FF2B5EF4-FFF2-40B4-BE49-F238E27FC236}">
                <a16:creationId xmlns:a16="http://schemas.microsoft.com/office/drawing/2014/main" id="{BC26F589-6DA4-F73F-95A0-AF3529531E6C}"/>
              </a:ext>
            </a:extLst>
          </p:cNvPr>
          <p:cNvSpPr>
            <a:spLocks noGrp="1"/>
          </p:cNvSpPr>
          <p:nvPr>
            <p:ph idx="1"/>
          </p:nvPr>
        </p:nvSpPr>
        <p:spPr/>
        <p:txBody>
          <a:bodyPr/>
          <a:lstStyle/>
          <a:p>
            <a:r>
              <a:rPr lang="en-US" sz="2800" dirty="0"/>
              <a:t>I use these a lot.  The example Excel document that I provide has them defined.  </a:t>
            </a:r>
          </a:p>
          <a:p>
            <a:r>
              <a:rPr lang="en-US" sz="2800" dirty="0"/>
              <a:t>They are easy to create and make this very usable as a sort of database.</a:t>
            </a:r>
          </a:p>
          <a:p>
            <a:r>
              <a:rPr lang="en-US" dirty="0"/>
              <a:t>To create them i</a:t>
            </a:r>
            <a:r>
              <a:rPr lang="en-US" sz="2800" dirty="0"/>
              <a:t>n Excel you select the header row, find the ‘Sort &amp; Filter’ item in the toolbar and select ’Filter’.  </a:t>
            </a:r>
          </a:p>
          <a:p>
            <a:r>
              <a:rPr lang="en-US" dirty="0"/>
              <a:t>Quirk – When Excel encounters a blank row it assumes the entries are complete.  So don’t insert completely blank rows.  At least have an entry in the UID column.</a:t>
            </a:r>
          </a:p>
        </p:txBody>
      </p:sp>
    </p:spTree>
    <p:extLst>
      <p:ext uri="{BB962C8B-B14F-4D97-AF65-F5344CB8AC3E}">
        <p14:creationId xmlns:p14="http://schemas.microsoft.com/office/powerpoint/2010/main" val="6120885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9B84A-5758-193A-B12E-6D75FBE60B20}"/>
              </a:ext>
            </a:extLst>
          </p:cNvPr>
          <p:cNvSpPr>
            <a:spLocks noGrp="1"/>
          </p:cNvSpPr>
          <p:nvPr>
            <p:ph type="title"/>
          </p:nvPr>
        </p:nvSpPr>
        <p:spPr>
          <a:xfrm>
            <a:off x="426720" y="277591"/>
            <a:ext cx="1780032" cy="1051148"/>
          </a:xfrm>
        </p:spPr>
        <p:txBody>
          <a:bodyPr/>
          <a:lstStyle/>
          <a:p>
            <a:r>
              <a:rPr lang="en-US" dirty="0"/>
              <a:t>Filter</a:t>
            </a:r>
          </a:p>
        </p:txBody>
      </p:sp>
      <p:pic>
        <p:nvPicPr>
          <p:cNvPr id="7" name="Content Placeholder 6" descr="A screenshot of a computer&#10;&#10;Description automatically generated">
            <a:extLst>
              <a:ext uri="{FF2B5EF4-FFF2-40B4-BE49-F238E27FC236}">
                <a16:creationId xmlns:a16="http://schemas.microsoft.com/office/drawing/2014/main" id="{032F37D4-2332-1D58-5771-7D35766FAFEA}"/>
              </a:ext>
            </a:extLst>
          </p:cNvPr>
          <p:cNvPicPr>
            <a:picLocks noGrp="1" noChangeAspect="1"/>
          </p:cNvPicPr>
          <p:nvPr>
            <p:ph idx="1"/>
          </p:nvPr>
        </p:nvPicPr>
        <p:blipFill>
          <a:blip r:embed="rId3"/>
          <a:srcRect l="67702" t="21378" r="3581" b="8881"/>
          <a:stretch/>
        </p:blipFill>
        <p:spPr>
          <a:xfrm>
            <a:off x="487680" y="1328738"/>
            <a:ext cx="4986528" cy="4988782"/>
          </a:xfrm>
          <a:ln>
            <a:solidFill>
              <a:schemeClr val="bg1">
                <a:lumMod val="75000"/>
              </a:schemeClr>
            </a:solidFill>
          </a:ln>
        </p:spPr>
      </p:pic>
      <p:sp>
        <p:nvSpPr>
          <p:cNvPr id="4" name="Date Placeholder 3">
            <a:extLst>
              <a:ext uri="{FF2B5EF4-FFF2-40B4-BE49-F238E27FC236}">
                <a16:creationId xmlns:a16="http://schemas.microsoft.com/office/drawing/2014/main" id="{091BD9B7-D94E-A7B2-32B4-52EA78BE1856}"/>
              </a:ext>
            </a:extLst>
          </p:cNvPr>
          <p:cNvSpPr>
            <a:spLocks noGrp="1"/>
          </p:cNvSpPr>
          <p:nvPr>
            <p:ph type="dt" sz="half" idx="10"/>
          </p:nvPr>
        </p:nvSpPr>
        <p:spPr>
          <a:xfrm>
            <a:off x="899160" y="6356350"/>
            <a:ext cx="2743200" cy="365125"/>
          </a:xfrm>
        </p:spPr>
        <p:txBody>
          <a:bodyPr/>
          <a:lstStyle/>
          <a:p>
            <a:fld id="{EC1C8D98-053F-7D4C-8CF8-FBC25E8344E7}" type="datetime3">
              <a:rPr lang="en-US" smtClean="0"/>
              <a:t>18 January 2025</a:t>
            </a:fld>
            <a:endParaRPr lang="en-US" dirty="0"/>
          </a:p>
        </p:txBody>
      </p:sp>
      <p:sp>
        <p:nvSpPr>
          <p:cNvPr id="5" name="Slide Number Placeholder 4">
            <a:extLst>
              <a:ext uri="{FF2B5EF4-FFF2-40B4-BE49-F238E27FC236}">
                <a16:creationId xmlns:a16="http://schemas.microsoft.com/office/drawing/2014/main" id="{091F8F18-EBFA-8D00-60A1-7CBF43113EB4}"/>
              </a:ext>
            </a:extLst>
          </p:cNvPr>
          <p:cNvSpPr>
            <a:spLocks noGrp="1"/>
          </p:cNvSpPr>
          <p:nvPr>
            <p:ph type="sldNum" sz="quarter" idx="12"/>
          </p:nvPr>
        </p:nvSpPr>
        <p:spPr>
          <a:xfrm>
            <a:off x="8549640" y="6356350"/>
            <a:ext cx="2743200" cy="365125"/>
          </a:xfrm>
        </p:spPr>
        <p:txBody>
          <a:bodyPr/>
          <a:lstStyle/>
          <a:p>
            <a:fld id="{48F63A3B-78C7-47BE-AE5E-E10140E04643}" type="slidenum">
              <a:rPr lang="en-US" smtClean="0"/>
              <a:t>29</a:t>
            </a:fld>
            <a:endParaRPr lang="en-US" dirty="0"/>
          </a:p>
        </p:txBody>
      </p:sp>
      <p:sp>
        <p:nvSpPr>
          <p:cNvPr id="8" name="TextBox 7">
            <a:extLst>
              <a:ext uri="{FF2B5EF4-FFF2-40B4-BE49-F238E27FC236}">
                <a16:creationId xmlns:a16="http://schemas.microsoft.com/office/drawing/2014/main" id="{5527F21C-B3EC-397D-50FF-D9EE52D4E06D}"/>
              </a:ext>
            </a:extLst>
          </p:cNvPr>
          <p:cNvSpPr txBox="1"/>
          <p:nvPr/>
        </p:nvSpPr>
        <p:spPr>
          <a:xfrm>
            <a:off x="987552" y="1877568"/>
            <a:ext cx="231154" cy="369332"/>
          </a:xfrm>
          <a:prstGeom prst="rect">
            <a:avLst/>
          </a:prstGeom>
          <a:noFill/>
        </p:spPr>
        <p:txBody>
          <a:bodyPr wrap="none" rtlCol="0">
            <a:spAutoFit/>
          </a:bodyPr>
          <a:lstStyle/>
          <a:p>
            <a:r>
              <a:rPr lang="en-US" dirty="0"/>
              <a:t> </a:t>
            </a:r>
          </a:p>
        </p:txBody>
      </p:sp>
      <p:pic>
        <p:nvPicPr>
          <p:cNvPr id="10" name="Picture 9" descr="A screenshot of a spreadsheet&#10;&#10;Description automatically generated">
            <a:extLst>
              <a:ext uri="{FF2B5EF4-FFF2-40B4-BE49-F238E27FC236}">
                <a16:creationId xmlns:a16="http://schemas.microsoft.com/office/drawing/2014/main" id="{6EAD4FF2-7503-7523-A778-86FF27D58406}"/>
              </a:ext>
            </a:extLst>
          </p:cNvPr>
          <p:cNvPicPr>
            <a:picLocks noChangeAspect="1"/>
          </p:cNvPicPr>
          <p:nvPr/>
        </p:nvPicPr>
        <p:blipFill>
          <a:blip r:embed="rId4"/>
          <a:srcRect l="67917" t="20811" r="4301" b="11457"/>
          <a:stretch/>
        </p:blipFill>
        <p:spPr>
          <a:xfrm>
            <a:off x="7022592" y="1328738"/>
            <a:ext cx="4681728" cy="4854670"/>
          </a:xfrm>
          <a:prstGeom prst="rect">
            <a:avLst/>
          </a:prstGeom>
          <a:ln>
            <a:solidFill>
              <a:schemeClr val="bg1">
                <a:lumMod val="75000"/>
              </a:schemeClr>
            </a:solidFill>
          </a:ln>
        </p:spPr>
      </p:pic>
      <p:sp>
        <p:nvSpPr>
          <p:cNvPr id="11" name="TextBox 10">
            <a:extLst>
              <a:ext uri="{FF2B5EF4-FFF2-40B4-BE49-F238E27FC236}">
                <a16:creationId xmlns:a16="http://schemas.microsoft.com/office/drawing/2014/main" id="{2AC3590B-62B9-1F5F-22B1-E56D0B4E83A3}"/>
              </a:ext>
            </a:extLst>
          </p:cNvPr>
          <p:cNvSpPr txBox="1"/>
          <p:nvPr/>
        </p:nvSpPr>
        <p:spPr>
          <a:xfrm>
            <a:off x="2548128" y="341499"/>
            <a:ext cx="9217152" cy="923330"/>
          </a:xfrm>
          <a:prstGeom prst="rect">
            <a:avLst/>
          </a:prstGeom>
          <a:noFill/>
        </p:spPr>
        <p:txBody>
          <a:bodyPr wrap="square" rtlCol="0">
            <a:spAutoFit/>
          </a:bodyPr>
          <a:lstStyle/>
          <a:p>
            <a:r>
              <a:rPr lang="en-US" dirty="0"/>
              <a:t>Click on the filter button next to ‘City’ and you see a list of every value in that column.</a:t>
            </a:r>
          </a:p>
          <a:p>
            <a:r>
              <a:rPr lang="en-US" dirty="0"/>
              <a:t>Start typing and the filter is incrementally applied as you type.</a:t>
            </a:r>
          </a:p>
          <a:p>
            <a:r>
              <a:rPr lang="en-US" dirty="0"/>
              <a:t>The ‘Choose One’ allows more complicated things like ‘Less Than’ and ‘Ends With’</a:t>
            </a:r>
          </a:p>
        </p:txBody>
      </p:sp>
      <p:sp>
        <p:nvSpPr>
          <p:cNvPr id="12" name="TextBox 11">
            <a:extLst>
              <a:ext uri="{FF2B5EF4-FFF2-40B4-BE49-F238E27FC236}">
                <a16:creationId xmlns:a16="http://schemas.microsoft.com/office/drawing/2014/main" id="{14FB5F72-3F55-8115-2142-109813FC606A}"/>
              </a:ext>
            </a:extLst>
          </p:cNvPr>
          <p:cNvSpPr txBox="1"/>
          <p:nvPr/>
        </p:nvSpPr>
        <p:spPr>
          <a:xfrm>
            <a:off x="5393436" y="3258724"/>
            <a:ext cx="1709928" cy="369332"/>
          </a:xfrm>
          <a:prstGeom prst="rect">
            <a:avLst/>
          </a:prstGeom>
          <a:noFill/>
        </p:spPr>
        <p:txBody>
          <a:bodyPr wrap="square" rtlCol="0">
            <a:spAutoFit/>
          </a:bodyPr>
          <a:lstStyle/>
          <a:p>
            <a:pPr algn="ctr"/>
            <a:r>
              <a:rPr lang="en-US" dirty="0"/>
              <a:t>I typed a ‘J’</a:t>
            </a:r>
          </a:p>
        </p:txBody>
      </p:sp>
      <p:sp>
        <p:nvSpPr>
          <p:cNvPr id="13" name="Right Arrow 12">
            <a:extLst>
              <a:ext uri="{FF2B5EF4-FFF2-40B4-BE49-F238E27FC236}">
                <a16:creationId xmlns:a16="http://schemas.microsoft.com/office/drawing/2014/main" id="{288C2482-3E48-DE09-80E4-7D07E7FDF2FD}"/>
              </a:ext>
            </a:extLst>
          </p:cNvPr>
          <p:cNvSpPr/>
          <p:nvPr/>
        </p:nvSpPr>
        <p:spPr>
          <a:xfrm>
            <a:off x="5608320" y="3628057"/>
            <a:ext cx="1280160" cy="39014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21F99744-AD63-BAED-21C6-91664C1B6E58}"/>
              </a:ext>
            </a:extLst>
          </p:cNvPr>
          <p:cNvSpPr/>
          <p:nvPr/>
        </p:nvSpPr>
        <p:spPr>
          <a:xfrm>
            <a:off x="1419549" y="1803654"/>
            <a:ext cx="304800" cy="304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A11F3A8D-C299-B637-06C3-D2D079855D9E}"/>
              </a:ext>
            </a:extLst>
          </p:cNvPr>
          <p:cNvSpPr/>
          <p:nvPr/>
        </p:nvSpPr>
        <p:spPr>
          <a:xfrm>
            <a:off x="7850829" y="1797558"/>
            <a:ext cx="304800" cy="304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0577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93394DA-E684-47C2-9020-13225823F4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31143EE-989D-72E3-3F66-5FAD9FA85DF6}"/>
              </a:ext>
            </a:extLst>
          </p:cNvPr>
          <p:cNvSpPr>
            <a:spLocks noGrp="1"/>
          </p:cNvSpPr>
          <p:nvPr>
            <p:ph type="title"/>
          </p:nvPr>
        </p:nvSpPr>
        <p:spPr>
          <a:xfrm>
            <a:off x="838200" y="365125"/>
            <a:ext cx="10515600" cy="1306443"/>
          </a:xfrm>
        </p:spPr>
        <p:txBody>
          <a:bodyPr>
            <a:normAutofit/>
          </a:bodyPr>
          <a:lstStyle/>
          <a:p>
            <a:r>
              <a:rPr lang="en-US" sz="4000"/>
              <a:t>GOALS</a:t>
            </a:r>
          </a:p>
        </p:txBody>
      </p:sp>
      <p:pic>
        <p:nvPicPr>
          <p:cNvPr id="8" name="Picture 7">
            <a:extLst>
              <a:ext uri="{FF2B5EF4-FFF2-40B4-BE49-F238E27FC236}">
                <a16:creationId xmlns:a16="http://schemas.microsoft.com/office/drawing/2014/main" id="{1AFB6743-9736-7C88-EB1F-11EFB318C5FC}"/>
              </a:ext>
            </a:extLst>
          </p:cNvPr>
          <p:cNvPicPr>
            <a:picLocks noChangeAspect="1"/>
          </p:cNvPicPr>
          <p:nvPr/>
        </p:nvPicPr>
        <p:blipFill>
          <a:blip r:embed="rId2"/>
          <a:srcRect l="22166" r="25573" b="-1"/>
          <a:stretch/>
        </p:blipFill>
        <p:spPr>
          <a:xfrm>
            <a:off x="7989293" y="1904282"/>
            <a:ext cx="3423093" cy="4224808"/>
          </a:xfrm>
          <a:prstGeom prst="rect">
            <a:avLst/>
          </a:prstGeom>
        </p:spPr>
      </p:pic>
      <p:sp>
        <p:nvSpPr>
          <p:cNvPr id="4" name="Date Placeholder 3">
            <a:extLst>
              <a:ext uri="{FF2B5EF4-FFF2-40B4-BE49-F238E27FC236}">
                <a16:creationId xmlns:a16="http://schemas.microsoft.com/office/drawing/2014/main" id="{8719E1A9-F010-BC84-260F-1549DCE4BCAB}"/>
              </a:ext>
            </a:extLst>
          </p:cNvPr>
          <p:cNvSpPr>
            <a:spLocks noGrp="1"/>
          </p:cNvSpPr>
          <p:nvPr>
            <p:ph type="dt" sz="half" idx="10"/>
          </p:nvPr>
        </p:nvSpPr>
        <p:spPr>
          <a:xfrm>
            <a:off x="838200" y="6356350"/>
            <a:ext cx="2743200" cy="365125"/>
          </a:xfrm>
        </p:spPr>
        <p:txBody>
          <a:bodyPr>
            <a:normAutofit/>
          </a:bodyPr>
          <a:lstStyle/>
          <a:p>
            <a:pPr>
              <a:spcAft>
                <a:spcPts val="600"/>
              </a:spcAft>
            </a:pPr>
            <a:fld id="{0F1417A9-816C-4E4A-871E-9A9106333DC0}" type="datetime3">
              <a:rPr lang="en-US" smtClean="0"/>
              <a:t>18 January 2025</a:t>
            </a:fld>
            <a:endParaRPr lang="en-US" dirty="0"/>
          </a:p>
        </p:txBody>
      </p:sp>
      <p:sp>
        <p:nvSpPr>
          <p:cNvPr id="5" name="Slide Number Placeholder 4">
            <a:extLst>
              <a:ext uri="{FF2B5EF4-FFF2-40B4-BE49-F238E27FC236}">
                <a16:creationId xmlns:a16="http://schemas.microsoft.com/office/drawing/2014/main" id="{BA20122A-07A7-FCD6-ABD2-62C4E2F821BA}"/>
              </a:ext>
            </a:extLst>
          </p:cNvPr>
          <p:cNvSpPr>
            <a:spLocks noGrp="1"/>
          </p:cNvSpPr>
          <p:nvPr>
            <p:ph type="sldNum" sz="quarter" idx="12"/>
          </p:nvPr>
        </p:nvSpPr>
        <p:spPr>
          <a:xfrm>
            <a:off x="8610600" y="6356350"/>
            <a:ext cx="2743200" cy="365125"/>
          </a:xfrm>
        </p:spPr>
        <p:txBody>
          <a:bodyPr>
            <a:normAutofit/>
          </a:bodyPr>
          <a:lstStyle/>
          <a:p>
            <a:pPr>
              <a:spcAft>
                <a:spcPts val="600"/>
              </a:spcAft>
            </a:pPr>
            <a:fld id="{48F63A3B-78C7-47BE-AE5E-E10140E04643}" type="slidenum">
              <a:rPr lang="en-US" smtClean="0"/>
              <a:pPr>
                <a:spcAft>
                  <a:spcPts val="600"/>
                </a:spcAft>
              </a:pPr>
              <a:t>3</a:t>
            </a:fld>
            <a:endParaRPr lang="en-US"/>
          </a:p>
        </p:txBody>
      </p:sp>
      <p:graphicFrame>
        <p:nvGraphicFramePr>
          <p:cNvPr id="15" name="Content Placeholder 2">
            <a:extLst>
              <a:ext uri="{FF2B5EF4-FFF2-40B4-BE49-F238E27FC236}">
                <a16:creationId xmlns:a16="http://schemas.microsoft.com/office/drawing/2014/main" id="{699C1D54-77D2-9733-E58E-39E65E057376}"/>
              </a:ext>
            </a:extLst>
          </p:cNvPr>
          <p:cNvGraphicFramePr>
            <a:graphicFrameLocks noGrp="1"/>
          </p:cNvGraphicFramePr>
          <p:nvPr>
            <p:ph idx="1"/>
            <p:extLst>
              <p:ext uri="{D42A27DB-BD31-4B8C-83A1-F6EECF244321}">
                <p14:modId xmlns:p14="http://schemas.microsoft.com/office/powerpoint/2010/main" val="3211886377"/>
              </p:ext>
            </p:extLst>
          </p:nvPr>
        </p:nvGraphicFramePr>
        <p:xfrm>
          <a:off x="838200" y="1825625"/>
          <a:ext cx="6714744" cy="43034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18556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D07F0-EB58-413F-8253-ED66882B8D3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44D23C8-F520-CCBE-D524-6F01E7285156}"/>
              </a:ext>
            </a:extLst>
          </p:cNvPr>
          <p:cNvSpPr>
            <a:spLocks noGrp="1"/>
          </p:cNvSpPr>
          <p:nvPr>
            <p:ph type="title"/>
          </p:nvPr>
        </p:nvSpPr>
        <p:spPr/>
        <p:txBody>
          <a:bodyPr>
            <a:normAutofit/>
          </a:bodyPr>
          <a:lstStyle/>
          <a:p>
            <a:r>
              <a:rPr lang="en-US" dirty="0"/>
              <a:t>Filter Example: </a:t>
            </a:r>
            <a:r>
              <a:rPr lang="en-US" sz="3200" dirty="0"/>
              <a:t>Cephalopods from Jacksboro</a:t>
            </a:r>
            <a:endParaRPr lang="en-US" dirty="0"/>
          </a:p>
        </p:txBody>
      </p:sp>
      <p:pic>
        <p:nvPicPr>
          <p:cNvPr id="7" name="Content Placeholder 6" descr="A screenshot of a computer&#10;&#10;Description automatically generated">
            <a:extLst>
              <a:ext uri="{FF2B5EF4-FFF2-40B4-BE49-F238E27FC236}">
                <a16:creationId xmlns:a16="http://schemas.microsoft.com/office/drawing/2014/main" id="{CBC7DAF2-DED9-656A-863A-DAED67C06499}"/>
              </a:ext>
            </a:extLst>
          </p:cNvPr>
          <p:cNvPicPr>
            <a:picLocks noGrp="1" noChangeAspect="1"/>
          </p:cNvPicPr>
          <p:nvPr>
            <p:ph idx="1"/>
          </p:nvPr>
        </p:nvPicPr>
        <p:blipFill>
          <a:blip r:embed="rId2"/>
          <a:srcRect l="2795"/>
          <a:stretch/>
        </p:blipFill>
        <p:spPr>
          <a:xfrm>
            <a:off x="763714" y="2760496"/>
            <a:ext cx="10804172" cy="3451615"/>
          </a:xfrm>
        </p:spPr>
      </p:pic>
      <p:sp>
        <p:nvSpPr>
          <p:cNvPr id="8" name="TextBox 7">
            <a:extLst>
              <a:ext uri="{FF2B5EF4-FFF2-40B4-BE49-F238E27FC236}">
                <a16:creationId xmlns:a16="http://schemas.microsoft.com/office/drawing/2014/main" id="{EE883EE8-B10B-F2DE-D1A1-F475C49FF1BE}"/>
              </a:ext>
            </a:extLst>
          </p:cNvPr>
          <p:cNvSpPr txBox="1"/>
          <p:nvPr/>
        </p:nvSpPr>
        <p:spPr>
          <a:xfrm>
            <a:off x="838200" y="1543665"/>
            <a:ext cx="10429568" cy="707886"/>
          </a:xfrm>
          <a:prstGeom prst="rect">
            <a:avLst/>
          </a:prstGeom>
          <a:noFill/>
        </p:spPr>
        <p:txBody>
          <a:bodyPr wrap="square" rtlCol="0">
            <a:spAutoFit/>
          </a:bodyPr>
          <a:lstStyle/>
          <a:p>
            <a:r>
              <a:rPr lang="en-US" sz="2000" dirty="0"/>
              <a:t>Below I have selected ‘Cephalopoda’ from the </a:t>
            </a:r>
            <a:r>
              <a:rPr lang="en-US" sz="2000" b="1" dirty="0"/>
              <a:t>Class</a:t>
            </a:r>
            <a:r>
              <a:rPr lang="en-US" sz="2000" dirty="0"/>
              <a:t> column and ‘Jacksboro’ from the </a:t>
            </a:r>
            <a:r>
              <a:rPr lang="en-US" sz="2000" b="1" dirty="0"/>
              <a:t>City</a:t>
            </a:r>
            <a:r>
              <a:rPr lang="en-US" sz="2000" dirty="0"/>
              <a:t> column by clicking on the filter icon.</a:t>
            </a:r>
          </a:p>
        </p:txBody>
      </p:sp>
      <p:sp>
        <p:nvSpPr>
          <p:cNvPr id="10" name="Oval 9">
            <a:extLst>
              <a:ext uri="{FF2B5EF4-FFF2-40B4-BE49-F238E27FC236}">
                <a16:creationId xmlns:a16="http://schemas.microsoft.com/office/drawing/2014/main" id="{AAAB1862-2A21-DA79-0B50-DE9CF1879C7F}"/>
              </a:ext>
            </a:extLst>
          </p:cNvPr>
          <p:cNvSpPr/>
          <p:nvPr/>
        </p:nvSpPr>
        <p:spPr>
          <a:xfrm>
            <a:off x="10372193" y="2842105"/>
            <a:ext cx="304800" cy="304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150C8406-1E0A-D1BE-05BE-890389EBB6E9}"/>
              </a:ext>
            </a:extLst>
          </p:cNvPr>
          <p:cNvSpPr/>
          <p:nvPr/>
        </p:nvSpPr>
        <p:spPr>
          <a:xfrm>
            <a:off x="4430973" y="2852166"/>
            <a:ext cx="304800" cy="304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Date Placeholder 11">
            <a:extLst>
              <a:ext uri="{FF2B5EF4-FFF2-40B4-BE49-F238E27FC236}">
                <a16:creationId xmlns:a16="http://schemas.microsoft.com/office/drawing/2014/main" id="{24C67DB2-2B3C-1C11-8FF5-BC08901B3FA8}"/>
              </a:ext>
            </a:extLst>
          </p:cNvPr>
          <p:cNvSpPr>
            <a:spLocks noGrp="1"/>
          </p:cNvSpPr>
          <p:nvPr>
            <p:ph type="dt" sz="half" idx="10"/>
          </p:nvPr>
        </p:nvSpPr>
        <p:spPr/>
        <p:txBody>
          <a:bodyPr/>
          <a:lstStyle/>
          <a:p>
            <a:fld id="{D1022A89-A94A-D841-8B10-5E21C882B3CF}" type="datetime3">
              <a:rPr lang="en-US" smtClean="0"/>
              <a:t>18 January 2025</a:t>
            </a:fld>
            <a:endParaRPr lang="en-US" dirty="0"/>
          </a:p>
        </p:txBody>
      </p:sp>
      <p:sp>
        <p:nvSpPr>
          <p:cNvPr id="13" name="Slide Number Placeholder 12">
            <a:extLst>
              <a:ext uri="{FF2B5EF4-FFF2-40B4-BE49-F238E27FC236}">
                <a16:creationId xmlns:a16="http://schemas.microsoft.com/office/drawing/2014/main" id="{F26FBB86-2DB1-F29C-3250-ECD0EC415106}"/>
              </a:ext>
            </a:extLst>
          </p:cNvPr>
          <p:cNvSpPr>
            <a:spLocks noGrp="1"/>
          </p:cNvSpPr>
          <p:nvPr>
            <p:ph type="sldNum" sz="quarter" idx="12"/>
          </p:nvPr>
        </p:nvSpPr>
        <p:spPr/>
        <p:txBody>
          <a:bodyPr/>
          <a:lstStyle/>
          <a:p>
            <a:fld id="{48F63A3B-78C7-47BE-AE5E-E10140E04643}" type="slidenum">
              <a:rPr lang="en-US" smtClean="0"/>
              <a:t>30</a:t>
            </a:fld>
            <a:endParaRPr lang="en-US" dirty="0"/>
          </a:p>
        </p:txBody>
      </p:sp>
    </p:spTree>
    <p:extLst>
      <p:ext uri="{BB962C8B-B14F-4D97-AF65-F5344CB8AC3E}">
        <p14:creationId xmlns:p14="http://schemas.microsoft.com/office/powerpoint/2010/main" val="36643033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0AD1A-35D8-795A-AACA-2AE0EA5B7BDB}"/>
              </a:ext>
            </a:extLst>
          </p:cNvPr>
          <p:cNvSpPr>
            <a:spLocks noGrp="1"/>
          </p:cNvSpPr>
          <p:nvPr>
            <p:ph type="title"/>
          </p:nvPr>
        </p:nvSpPr>
        <p:spPr/>
        <p:txBody>
          <a:bodyPr/>
          <a:lstStyle/>
          <a:p>
            <a:r>
              <a:rPr lang="en-US" dirty="0"/>
              <a:t>Frozen Panes</a:t>
            </a:r>
          </a:p>
        </p:txBody>
      </p:sp>
      <p:sp>
        <p:nvSpPr>
          <p:cNvPr id="3" name="Content Placeholder 2">
            <a:extLst>
              <a:ext uri="{FF2B5EF4-FFF2-40B4-BE49-F238E27FC236}">
                <a16:creationId xmlns:a16="http://schemas.microsoft.com/office/drawing/2014/main" id="{80A7BCB3-585E-B9F2-8A66-94FB79261AA9}"/>
              </a:ext>
            </a:extLst>
          </p:cNvPr>
          <p:cNvSpPr>
            <a:spLocks noGrp="1"/>
          </p:cNvSpPr>
          <p:nvPr>
            <p:ph idx="1"/>
          </p:nvPr>
        </p:nvSpPr>
        <p:spPr>
          <a:xfrm>
            <a:off x="755110" y="1493184"/>
            <a:ext cx="10779316" cy="1437298"/>
          </a:xfrm>
        </p:spPr>
        <p:txBody>
          <a:bodyPr>
            <a:normAutofit fontScale="85000" lnSpcReduction="10000"/>
          </a:bodyPr>
          <a:lstStyle/>
          <a:p>
            <a:r>
              <a:rPr lang="en-US" sz="2400" dirty="0"/>
              <a:t>The tables are wider than most screens, unless you make the font microscopic. </a:t>
            </a:r>
          </a:p>
          <a:p>
            <a:r>
              <a:rPr lang="en-US" sz="2400" dirty="0"/>
              <a:t>The panes are frozen so that the header and the leftmost data remains visible while you scroll left and right and up and down.  You can un-freeze and reset this to your taste.</a:t>
            </a:r>
          </a:p>
          <a:p>
            <a:r>
              <a:rPr lang="en-US" sz="2400" dirty="0"/>
              <a:t>Thus, to see further to the right you need to scroll or tab over.</a:t>
            </a:r>
          </a:p>
        </p:txBody>
      </p:sp>
      <p:sp>
        <p:nvSpPr>
          <p:cNvPr id="4" name="Date Placeholder 3">
            <a:extLst>
              <a:ext uri="{FF2B5EF4-FFF2-40B4-BE49-F238E27FC236}">
                <a16:creationId xmlns:a16="http://schemas.microsoft.com/office/drawing/2014/main" id="{285DF5CB-C6EA-A598-E8AA-ACBA7289882B}"/>
              </a:ext>
            </a:extLst>
          </p:cNvPr>
          <p:cNvSpPr>
            <a:spLocks noGrp="1"/>
          </p:cNvSpPr>
          <p:nvPr>
            <p:ph type="dt" sz="half" idx="10"/>
          </p:nvPr>
        </p:nvSpPr>
        <p:spPr/>
        <p:txBody>
          <a:bodyPr/>
          <a:lstStyle/>
          <a:p>
            <a:fld id="{98448364-004C-B842-ACA8-C255BA00C451}" type="datetime3">
              <a:rPr lang="en-US" smtClean="0"/>
              <a:t>18 January 2025</a:t>
            </a:fld>
            <a:endParaRPr lang="en-US" dirty="0"/>
          </a:p>
        </p:txBody>
      </p:sp>
      <p:sp>
        <p:nvSpPr>
          <p:cNvPr id="5" name="Slide Number Placeholder 4">
            <a:extLst>
              <a:ext uri="{FF2B5EF4-FFF2-40B4-BE49-F238E27FC236}">
                <a16:creationId xmlns:a16="http://schemas.microsoft.com/office/drawing/2014/main" id="{CA09ADB5-CF01-EAAC-612F-9944C7EC3DF9}"/>
              </a:ext>
            </a:extLst>
          </p:cNvPr>
          <p:cNvSpPr>
            <a:spLocks noGrp="1"/>
          </p:cNvSpPr>
          <p:nvPr>
            <p:ph type="sldNum" sz="quarter" idx="12"/>
          </p:nvPr>
        </p:nvSpPr>
        <p:spPr/>
        <p:txBody>
          <a:bodyPr/>
          <a:lstStyle/>
          <a:p>
            <a:fld id="{48F63A3B-78C7-47BE-AE5E-E10140E04643}" type="slidenum">
              <a:rPr lang="en-US" smtClean="0"/>
              <a:t>31</a:t>
            </a:fld>
            <a:endParaRPr lang="en-US" dirty="0"/>
          </a:p>
        </p:txBody>
      </p:sp>
      <p:pic>
        <p:nvPicPr>
          <p:cNvPr id="7" name="Picture 6" descr="A screenshot of a spreadsheet&#10;&#10;Description automatically generated">
            <a:extLst>
              <a:ext uri="{FF2B5EF4-FFF2-40B4-BE49-F238E27FC236}">
                <a16:creationId xmlns:a16="http://schemas.microsoft.com/office/drawing/2014/main" id="{F3169721-6994-6574-DE61-8F3C0AE145B8}"/>
              </a:ext>
            </a:extLst>
          </p:cNvPr>
          <p:cNvPicPr>
            <a:picLocks noChangeAspect="1"/>
          </p:cNvPicPr>
          <p:nvPr/>
        </p:nvPicPr>
        <p:blipFill>
          <a:blip r:embed="rId2"/>
          <a:stretch>
            <a:fillRect/>
          </a:stretch>
        </p:blipFill>
        <p:spPr>
          <a:xfrm>
            <a:off x="755111" y="3079249"/>
            <a:ext cx="10080844" cy="1350438"/>
          </a:xfrm>
          <a:prstGeom prst="rect">
            <a:avLst/>
          </a:prstGeom>
          <a:ln>
            <a:solidFill>
              <a:schemeClr val="accent1"/>
            </a:solidFill>
          </a:ln>
        </p:spPr>
      </p:pic>
      <p:pic>
        <p:nvPicPr>
          <p:cNvPr id="9" name="Picture 8">
            <a:extLst>
              <a:ext uri="{FF2B5EF4-FFF2-40B4-BE49-F238E27FC236}">
                <a16:creationId xmlns:a16="http://schemas.microsoft.com/office/drawing/2014/main" id="{C41A0535-968A-1ED8-5E04-930319BC9FE4}"/>
              </a:ext>
            </a:extLst>
          </p:cNvPr>
          <p:cNvPicPr>
            <a:picLocks noChangeAspect="1"/>
          </p:cNvPicPr>
          <p:nvPr/>
        </p:nvPicPr>
        <p:blipFill>
          <a:blip r:embed="rId3"/>
          <a:stretch>
            <a:fillRect/>
          </a:stretch>
        </p:blipFill>
        <p:spPr>
          <a:xfrm>
            <a:off x="755111" y="4965320"/>
            <a:ext cx="10779316" cy="1325563"/>
          </a:xfrm>
          <a:prstGeom prst="rect">
            <a:avLst/>
          </a:prstGeom>
          <a:ln>
            <a:solidFill>
              <a:schemeClr val="accent1"/>
            </a:solidFill>
          </a:ln>
        </p:spPr>
      </p:pic>
      <p:sp>
        <p:nvSpPr>
          <p:cNvPr id="11" name="TextBox 10">
            <a:extLst>
              <a:ext uri="{FF2B5EF4-FFF2-40B4-BE49-F238E27FC236}">
                <a16:creationId xmlns:a16="http://schemas.microsoft.com/office/drawing/2014/main" id="{0FB661FF-10F2-60F8-0CF6-15DAB0978ED7}"/>
              </a:ext>
            </a:extLst>
          </p:cNvPr>
          <p:cNvSpPr txBox="1"/>
          <p:nvPr/>
        </p:nvSpPr>
        <p:spPr>
          <a:xfrm>
            <a:off x="8768255" y="4506554"/>
            <a:ext cx="1247521" cy="369332"/>
          </a:xfrm>
          <a:prstGeom prst="rect">
            <a:avLst/>
          </a:prstGeom>
          <a:noFill/>
        </p:spPr>
        <p:txBody>
          <a:bodyPr wrap="none" rtlCol="0">
            <a:spAutoFit/>
          </a:bodyPr>
          <a:lstStyle/>
          <a:p>
            <a:r>
              <a:rPr lang="en-US" dirty="0"/>
              <a:t>Scroll right</a:t>
            </a:r>
          </a:p>
        </p:txBody>
      </p:sp>
      <p:sp>
        <p:nvSpPr>
          <p:cNvPr id="16" name="Down Arrow 15">
            <a:extLst>
              <a:ext uri="{FF2B5EF4-FFF2-40B4-BE49-F238E27FC236}">
                <a16:creationId xmlns:a16="http://schemas.microsoft.com/office/drawing/2014/main" id="{D016B582-30DB-3EA0-7E0A-2116724138C7}"/>
              </a:ext>
            </a:extLst>
          </p:cNvPr>
          <p:cNvSpPr/>
          <p:nvPr/>
        </p:nvSpPr>
        <p:spPr>
          <a:xfrm>
            <a:off x="8339328" y="4518932"/>
            <a:ext cx="268224" cy="35695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35325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A3363022-C969-41E9-8EB2-E4C94908C1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D1AD6B3-BE88-4CEB-BA17-790657CC47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a:extLst>
              <a:ext uri="{FF2B5EF4-FFF2-40B4-BE49-F238E27FC236}">
                <a16:creationId xmlns:a16="http://schemas.microsoft.com/office/drawing/2014/main" id="{5DC48BAB-CFDD-F814-B934-8E1E9ABB47D4}"/>
              </a:ext>
            </a:extLst>
          </p:cNvPr>
          <p:cNvSpPr>
            <a:spLocks noGrp="1"/>
          </p:cNvSpPr>
          <p:nvPr>
            <p:ph type="title"/>
          </p:nvPr>
        </p:nvSpPr>
        <p:spPr>
          <a:xfrm>
            <a:off x="6590662" y="4267832"/>
            <a:ext cx="4805996" cy="1297115"/>
          </a:xfrm>
        </p:spPr>
        <p:txBody>
          <a:bodyPr vert="horz" lIns="91440" tIns="45720" rIns="91440" bIns="45720" rtlCol="0" anchor="t">
            <a:normAutofit/>
          </a:bodyPr>
          <a:lstStyle/>
          <a:p>
            <a:r>
              <a:rPr lang="en-US" sz="4000" kern="1200" dirty="0">
                <a:solidFill>
                  <a:schemeClr val="tx2"/>
                </a:solidFill>
                <a:latin typeface="+mj-lt"/>
                <a:ea typeface="+mj-ea"/>
                <a:cs typeface="+mj-cs"/>
              </a:rPr>
              <a:t>Printing Labels</a:t>
            </a:r>
          </a:p>
        </p:txBody>
      </p:sp>
      <p:sp>
        <p:nvSpPr>
          <p:cNvPr id="7" name="Text Placeholder 6">
            <a:extLst>
              <a:ext uri="{FF2B5EF4-FFF2-40B4-BE49-F238E27FC236}">
                <a16:creationId xmlns:a16="http://schemas.microsoft.com/office/drawing/2014/main" id="{560DBDDB-252D-2379-BC7B-A29846B62EC0}"/>
              </a:ext>
            </a:extLst>
          </p:cNvPr>
          <p:cNvSpPr>
            <a:spLocks noGrp="1"/>
          </p:cNvSpPr>
          <p:nvPr>
            <p:ph type="body" idx="1"/>
          </p:nvPr>
        </p:nvSpPr>
        <p:spPr>
          <a:xfrm>
            <a:off x="6590966" y="3428999"/>
            <a:ext cx="4805691" cy="838831"/>
          </a:xfrm>
        </p:spPr>
        <p:txBody>
          <a:bodyPr vert="horz" lIns="91440" tIns="45720" rIns="91440" bIns="45720" rtlCol="0" anchor="b">
            <a:normAutofit/>
          </a:bodyPr>
          <a:lstStyle/>
          <a:p>
            <a:endParaRPr lang="en-US" sz="2000" kern="1200" dirty="0">
              <a:solidFill>
                <a:schemeClr val="tx2"/>
              </a:solidFill>
              <a:latin typeface="+mn-lt"/>
              <a:ea typeface="+mn-ea"/>
              <a:cs typeface="+mn-cs"/>
            </a:endParaRPr>
          </a:p>
        </p:txBody>
      </p:sp>
      <p:pic>
        <p:nvPicPr>
          <p:cNvPr id="11" name="Graphic 10" descr="Printer">
            <a:extLst>
              <a:ext uri="{FF2B5EF4-FFF2-40B4-BE49-F238E27FC236}">
                <a16:creationId xmlns:a16="http://schemas.microsoft.com/office/drawing/2014/main" id="{ECB43636-7918-F0A7-8895-4247BEAFCDC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0470" y="1815320"/>
            <a:ext cx="4141760" cy="4141760"/>
          </a:xfrm>
          <a:custGeom>
            <a:avLst/>
            <a:gdLst/>
            <a:ahLst/>
            <a:cxnLst/>
            <a:rect l="l" t="t" r="r" b="b"/>
            <a:pathLst>
              <a:path w="4141760" h="4377846">
                <a:moveTo>
                  <a:pt x="0" y="0"/>
                </a:moveTo>
                <a:lnTo>
                  <a:pt x="4141760" y="0"/>
                </a:lnTo>
                <a:lnTo>
                  <a:pt x="4141760" y="4377846"/>
                </a:lnTo>
                <a:lnTo>
                  <a:pt x="0" y="4377846"/>
                </a:lnTo>
                <a:close/>
              </a:path>
            </a:pathLst>
          </a:custGeom>
        </p:spPr>
      </p:pic>
      <p:grpSp>
        <p:nvGrpSpPr>
          <p:cNvPr id="18" name="Group 17">
            <a:extLst>
              <a:ext uri="{FF2B5EF4-FFF2-40B4-BE49-F238E27FC236}">
                <a16:creationId xmlns:a16="http://schemas.microsoft.com/office/drawing/2014/main" id="{89D1390B-7E13-4B4F-9CB2-391063412E5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53" y="-5977"/>
            <a:ext cx="6238675" cy="6863979"/>
            <a:chOff x="305" y="-5977"/>
            <a:chExt cx="6238675" cy="6863979"/>
          </a:xfrm>
        </p:grpSpPr>
        <p:sp>
          <p:nvSpPr>
            <p:cNvPr id="19" name="Freeform: Shape 18">
              <a:extLst>
                <a:ext uri="{FF2B5EF4-FFF2-40B4-BE49-F238E27FC236}">
                  <a16:creationId xmlns:a16="http://schemas.microsoft.com/office/drawing/2014/main" id="{9E720206-AA49-4786-A932-A2650DE091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34854"/>
              <a:ext cx="6028697" cy="6817170"/>
            </a:xfrm>
            <a:custGeom>
              <a:avLst/>
              <a:gdLst>
                <a:gd name="connsiteX0" fmla="*/ 6028697 w 6028697"/>
                <a:gd name="connsiteY0" fmla="*/ 6155323 h 6817170"/>
                <a:gd name="connsiteX1" fmla="*/ 6028697 w 6028697"/>
                <a:gd name="connsiteY1" fmla="*/ 6817170 h 6817170"/>
                <a:gd name="connsiteX2" fmla="*/ 5157862 w 6028697"/>
                <a:gd name="connsiteY2" fmla="*/ 6817170 h 6817170"/>
                <a:gd name="connsiteX3" fmla="*/ 5347156 w 6028697"/>
                <a:gd name="connsiteY3" fmla="*/ 6687553 h 6817170"/>
                <a:gd name="connsiteX4" fmla="*/ 5487470 w 6028697"/>
                <a:gd name="connsiteY4" fmla="*/ 6581714 h 6817170"/>
                <a:gd name="connsiteX5" fmla="*/ 5627642 w 6028697"/>
                <a:gd name="connsiteY5" fmla="*/ 6472328 h 6817170"/>
                <a:gd name="connsiteX6" fmla="*/ 5911392 w 6028697"/>
                <a:gd name="connsiteY6" fmla="*/ 6245328 h 6817170"/>
                <a:gd name="connsiteX7" fmla="*/ 4481066 w 6028697"/>
                <a:gd name="connsiteY7" fmla="*/ 478 h 6817170"/>
                <a:gd name="connsiteX8" fmla="*/ 4672258 w 6028697"/>
                <a:gd name="connsiteY8" fmla="*/ 7519 h 6817170"/>
                <a:gd name="connsiteX9" fmla="*/ 5429869 w 6028697"/>
                <a:gd name="connsiteY9" fmla="*/ 125134 h 6817170"/>
                <a:gd name="connsiteX10" fmla="*/ 5976319 w 6028697"/>
                <a:gd name="connsiteY10" fmla="*/ 314893 h 6817170"/>
                <a:gd name="connsiteX11" fmla="*/ 6028697 w 6028697"/>
                <a:gd name="connsiteY11" fmla="*/ 339901 h 6817170"/>
                <a:gd name="connsiteX12" fmla="*/ 6028697 w 6028697"/>
                <a:gd name="connsiteY12" fmla="*/ 732458 h 6817170"/>
                <a:gd name="connsiteX13" fmla="*/ 5990985 w 6028697"/>
                <a:gd name="connsiteY13" fmla="*/ 712211 h 6817170"/>
                <a:gd name="connsiteX14" fmla="*/ 5341339 w 6028697"/>
                <a:gd name="connsiteY14" fmla="*/ 475281 h 6817170"/>
                <a:gd name="connsiteX15" fmla="*/ 4651969 w 6028697"/>
                <a:gd name="connsiteY15" fmla="*/ 377104 h 6817170"/>
                <a:gd name="connsiteX16" fmla="*/ 3953093 w 6028697"/>
                <a:gd name="connsiteY16" fmla="*/ 402498 h 6817170"/>
                <a:gd name="connsiteX17" fmla="*/ 3267413 w 6028697"/>
                <a:gd name="connsiteY17" fmla="*/ 546643 h 6817170"/>
                <a:gd name="connsiteX18" fmla="*/ 1439498 w 6028697"/>
                <a:gd name="connsiteY18" fmla="*/ 1568141 h 6817170"/>
                <a:gd name="connsiteX19" fmla="*/ 960671 w 6028697"/>
                <a:gd name="connsiteY19" fmla="*/ 2082013 h 6817170"/>
                <a:gd name="connsiteX20" fmla="*/ 581866 w 6028697"/>
                <a:gd name="connsiteY20" fmla="*/ 2672638 h 6817170"/>
                <a:gd name="connsiteX21" fmla="*/ 324789 w 6028697"/>
                <a:gd name="connsiteY21" fmla="*/ 3325262 h 6817170"/>
                <a:gd name="connsiteX22" fmla="*/ 231151 w 6028697"/>
                <a:gd name="connsiteY22" fmla="*/ 4022292 h 6817170"/>
                <a:gd name="connsiteX23" fmla="*/ 270592 w 6028697"/>
                <a:gd name="connsiteY23" fmla="*/ 4362792 h 6817170"/>
                <a:gd name="connsiteX24" fmla="*/ 387213 w 6028697"/>
                <a:gd name="connsiteY24" fmla="*/ 4681585 h 6817170"/>
                <a:gd name="connsiteX25" fmla="*/ 468507 w 6028697"/>
                <a:gd name="connsiteY25" fmla="*/ 4831546 h 6817170"/>
                <a:gd name="connsiteX26" fmla="*/ 561862 w 6028697"/>
                <a:gd name="connsiteY26" fmla="*/ 4976826 h 6817170"/>
                <a:gd name="connsiteX27" fmla="*/ 777511 w 6028697"/>
                <a:gd name="connsiteY27" fmla="*/ 5257597 h 6817170"/>
                <a:gd name="connsiteX28" fmla="*/ 1010895 w 6028697"/>
                <a:gd name="connsiteY28" fmla="*/ 5540494 h 6817170"/>
                <a:gd name="connsiteX29" fmla="*/ 1126948 w 6028697"/>
                <a:gd name="connsiteY29" fmla="*/ 5688186 h 6817170"/>
                <a:gd name="connsiteX30" fmla="*/ 1182706 w 6028697"/>
                <a:gd name="connsiteY30" fmla="*/ 5760543 h 6817170"/>
                <a:gd name="connsiteX31" fmla="*/ 1237327 w 6028697"/>
                <a:gd name="connsiteY31" fmla="*/ 5830060 h 6817170"/>
                <a:gd name="connsiteX32" fmla="*/ 1706649 w 6028697"/>
                <a:gd name="connsiteY32" fmla="*/ 6342797 h 6817170"/>
                <a:gd name="connsiteX33" fmla="*/ 1956207 w 6028697"/>
                <a:gd name="connsiteY33" fmla="*/ 6573484 h 6817170"/>
                <a:gd name="connsiteX34" fmla="*/ 2217681 w 6028697"/>
                <a:gd name="connsiteY34" fmla="*/ 6786297 h 6817170"/>
                <a:gd name="connsiteX35" fmla="*/ 2260820 w 6028697"/>
                <a:gd name="connsiteY35" fmla="*/ 6817170 h 6817170"/>
                <a:gd name="connsiteX36" fmla="*/ 1429497 w 6028697"/>
                <a:gd name="connsiteY36" fmla="*/ 6817170 h 6817170"/>
                <a:gd name="connsiteX37" fmla="*/ 1327275 w 6028697"/>
                <a:gd name="connsiteY37" fmla="*/ 6713800 h 6817170"/>
                <a:gd name="connsiteX38" fmla="*/ 1080556 w 6028697"/>
                <a:gd name="connsiteY38" fmla="*/ 6414443 h 6817170"/>
                <a:gd name="connsiteX39" fmla="*/ 865189 w 6028697"/>
                <a:gd name="connsiteY39" fmla="*/ 6097496 h 6817170"/>
                <a:gd name="connsiteX40" fmla="*/ 814823 w 6028697"/>
                <a:gd name="connsiteY40" fmla="*/ 6016911 h 6817170"/>
                <a:gd name="connsiteX41" fmla="*/ 766729 w 6028697"/>
                <a:gd name="connsiteY41" fmla="*/ 5938453 h 6817170"/>
                <a:gd name="connsiteX42" fmla="*/ 671672 w 6028697"/>
                <a:gd name="connsiteY42" fmla="*/ 5786648 h 6817170"/>
                <a:gd name="connsiteX43" fmla="*/ 474608 w 6028697"/>
                <a:gd name="connsiteY43" fmla="*/ 5474664 h 6817170"/>
                <a:gd name="connsiteX44" fmla="*/ 282652 w 6028697"/>
                <a:gd name="connsiteY44" fmla="*/ 5146508 h 6817170"/>
                <a:gd name="connsiteX45" fmla="*/ 196108 w 6028697"/>
                <a:gd name="connsiteY45" fmla="*/ 4972712 h 6817170"/>
                <a:gd name="connsiteX46" fmla="*/ 122474 w 6028697"/>
                <a:gd name="connsiteY46" fmla="*/ 4791821 h 6817170"/>
                <a:gd name="connsiteX47" fmla="*/ 65724 w 6028697"/>
                <a:gd name="connsiteY47" fmla="*/ 4603129 h 6817170"/>
                <a:gd name="connsiteX48" fmla="*/ 44727 w 6028697"/>
                <a:gd name="connsiteY48" fmla="*/ 4506937 h 6817170"/>
                <a:gd name="connsiteX49" fmla="*/ 35505 w 6028697"/>
                <a:gd name="connsiteY49" fmla="*/ 4458699 h 6817170"/>
                <a:gd name="connsiteX50" fmla="*/ 27845 w 6028697"/>
                <a:gd name="connsiteY50" fmla="*/ 4410320 h 6817170"/>
                <a:gd name="connsiteX51" fmla="*/ 37 w 6028697"/>
                <a:gd name="connsiteY51" fmla="*/ 4022292 h 6817170"/>
                <a:gd name="connsiteX52" fmla="*/ 78777 w 6028697"/>
                <a:gd name="connsiteY52" fmla="*/ 3267236 h 6817170"/>
                <a:gd name="connsiteX53" fmla="*/ 315424 w 6028697"/>
                <a:gd name="connsiteY53" fmla="*/ 2543673 h 6817170"/>
                <a:gd name="connsiteX54" fmla="*/ 1202710 w 6028697"/>
                <a:gd name="connsiteY54" fmla="*/ 1314895 h 6817170"/>
                <a:gd name="connsiteX55" fmla="*/ 1791065 w 6028697"/>
                <a:gd name="connsiteY55" fmla="*/ 833514 h 6817170"/>
                <a:gd name="connsiteX56" fmla="*/ 3908404 w 6028697"/>
                <a:gd name="connsiteY56" fmla="*/ 29794 h 6817170"/>
                <a:gd name="connsiteX57" fmla="*/ 4481066 w 6028697"/>
                <a:gd name="connsiteY57" fmla="*/ 478 h 68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28697" h="6817170">
                  <a:moveTo>
                    <a:pt x="6028697" y="6155323"/>
                  </a:moveTo>
                  <a:lnTo>
                    <a:pt x="6028697" y="6817170"/>
                  </a:lnTo>
                  <a:lnTo>
                    <a:pt x="5157862" y="6817170"/>
                  </a:lnTo>
                  <a:lnTo>
                    <a:pt x="5347156" y="6687553"/>
                  </a:lnTo>
                  <a:cubicBezTo>
                    <a:pt x="5394117" y="6653219"/>
                    <a:pt x="5440793" y="6617608"/>
                    <a:pt x="5487470" y="6581714"/>
                  </a:cubicBezTo>
                  <a:cubicBezTo>
                    <a:pt x="5534147" y="6545820"/>
                    <a:pt x="5580966" y="6509358"/>
                    <a:pt x="5627642" y="6472328"/>
                  </a:cubicBezTo>
                  <a:lnTo>
                    <a:pt x="5911392" y="6245328"/>
                  </a:lnTo>
                  <a:close/>
                  <a:moveTo>
                    <a:pt x="4481066" y="478"/>
                  </a:moveTo>
                  <a:cubicBezTo>
                    <a:pt x="4544817" y="1422"/>
                    <a:pt x="4608563" y="3769"/>
                    <a:pt x="4672258" y="7519"/>
                  </a:cubicBezTo>
                  <a:cubicBezTo>
                    <a:pt x="4927973" y="22364"/>
                    <a:pt x="5181687" y="61751"/>
                    <a:pt x="5429869" y="125134"/>
                  </a:cubicBezTo>
                  <a:cubicBezTo>
                    <a:pt x="5617090" y="173104"/>
                    <a:pt x="5799867" y="236595"/>
                    <a:pt x="5976319" y="314893"/>
                  </a:cubicBezTo>
                  <a:lnTo>
                    <a:pt x="6028697" y="339901"/>
                  </a:lnTo>
                  <a:lnTo>
                    <a:pt x="6028697" y="732458"/>
                  </a:lnTo>
                  <a:lnTo>
                    <a:pt x="5990985" y="712211"/>
                  </a:lnTo>
                  <a:cubicBezTo>
                    <a:pt x="5783917" y="609342"/>
                    <a:pt x="5566013" y="529876"/>
                    <a:pt x="5341339" y="475281"/>
                  </a:cubicBezTo>
                  <a:cubicBezTo>
                    <a:pt x="5115233" y="420503"/>
                    <a:pt x="4884375" y="387624"/>
                    <a:pt x="4651969" y="377104"/>
                  </a:cubicBezTo>
                  <a:cubicBezTo>
                    <a:pt x="4418713" y="365171"/>
                    <a:pt x="4184861" y="373670"/>
                    <a:pt x="3953093" y="402498"/>
                  </a:cubicBezTo>
                  <a:cubicBezTo>
                    <a:pt x="3721001" y="431832"/>
                    <a:pt x="3491675" y="480040"/>
                    <a:pt x="3267413" y="546643"/>
                  </a:cubicBezTo>
                  <a:cubicBezTo>
                    <a:pt x="2591323" y="750761"/>
                    <a:pt x="1967642" y="1099289"/>
                    <a:pt x="1439498" y="1568141"/>
                  </a:cubicBezTo>
                  <a:cubicBezTo>
                    <a:pt x="1265589" y="1725523"/>
                    <a:pt x="1105393" y="1897434"/>
                    <a:pt x="960671" y="2082013"/>
                  </a:cubicBezTo>
                  <a:cubicBezTo>
                    <a:pt x="815775" y="2266294"/>
                    <a:pt x="688923" y="2464081"/>
                    <a:pt x="581866" y="2672638"/>
                  </a:cubicBezTo>
                  <a:cubicBezTo>
                    <a:pt x="473765" y="2880669"/>
                    <a:pt x="387610" y="3099397"/>
                    <a:pt x="324789" y="3325262"/>
                  </a:cubicBezTo>
                  <a:cubicBezTo>
                    <a:pt x="262714" y="3552403"/>
                    <a:pt x="231223" y="3786822"/>
                    <a:pt x="231151" y="4022292"/>
                  </a:cubicBezTo>
                  <a:cubicBezTo>
                    <a:pt x="231413" y="4136912"/>
                    <a:pt x="244645" y="4251136"/>
                    <a:pt x="270592" y="4362792"/>
                  </a:cubicBezTo>
                  <a:cubicBezTo>
                    <a:pt x="297885" y="4472943"/>
                    <a:pt x="336983" y="4579833"/>
                    <a:pt x="387213" y="4681585"/>
                  </a:cubicBezTo>
                  <a:cubicBezTo>
                    <a:pt x="412042" y="4732517"/>
                    <a:pt x="439423" y="4782457"/>
                    <a:pt x="468507" y="4831546"/>
                  </a:cubicBezTo>
                  <a:cubicBezTo>
                    <a:pt x="497591" y="4880636"/>
                    <a:pt x="529230" y="4929015"/>
                    <a:pt x="561862" y="4976826"/>
                  </a:cubicBezTo>
                  <a:cubicBezTo>
                    <a:pt x="627975" y="5072166"/>
                    <a:pt x="701466" y="5164668"/>
                    <a:pt x="777511" y="5257597"/>
                  </a:cubicBezTo>
                  <a:cubicBezTo>
                    <a:pt x="853556" y="5350524"/>
                    <a:pt x="933574" y="5443594"/>
                    <a:pt x="1010895" y="5540494"/>
                  </a:cubicBezTo>
                  <a:cubicBezTo>
                    <a:pt x="1049957" y="5588732"/>
                    <a:pt x="1088642" y="5637963"/>
                    <a:pt x="1126948" y="5688186"/>
                  </a:cubicBezTo>
                  <a:lnTo>
                    <a:pt x="1182706" y="5760543"/>
                  </a:lnTo>
                  <a:cubicBezTo>
                    <a:pt x="1201007" y="5783669"/>
                    <a:pt x="1218458" y="5807503"/>
                    <a:pt x="1237327" y="5830060"/>
                  </a:cubicBezTo>
                  <a:cubicBezTo>
                    <a:pt x="1383714" y="6009916"/>
                    <a:pt x="1540413" y="6181116"/>
                    <a:pt x="1706649" y="6342797"/>
                  </a:cubicBezTo>
                  <a:cubicBezTo>
                    <a:pt x="1788084" y="6422531"/>
                    <a:pt x="1871265" y="6499427"/>
                    <a:pt x="1956207" y="6573484"/>
                  </a:cubicBezTo>
                  <a:cubicBezTo>
                    <a:pt x="2041332" y="6647402"/>
                    <a:pt x="2127733" y="6718907"/>
                    <a:pt x="2217681" y="6786297"/>
                  </a:cubicBezTo>
                  <a:lnTo>
                    <a:pt x="2260820" y="6817170"/>
                  </a:lnTo>
                  <a:lnTo>
                    <a:pt x="1429497" y="6817170"/>
                  </a:lnTo>
                  <a:lnTo>
                    <a:pt x="1327275" y="6713800"/>
                  </a:lnTo>
                  <a:cubicBezTo>
                    <a:pt x="1239186" y="6618984"/>
                    <a:pt x="1156797" y="6519019"/>
                    <a:pt x="1080556" y="6414443"/>
                  </a:cubicBezTo>
                  <a:cubicBezTo>
                    <a:pt x="1004653" y="6310734"/>
                    <a:pt x="932439" y="6205177"/>
                    <a:pt x="865189" y="6097496"/>
                  </a:cubicBezTo>
                  <a:cubicBezTo>
                    <a:pt x="847881" y="6070823"/>
                    <a:pt x="831565" y="6043725"/>
                    <a:pt x="814823" y="6016911"/>
                  </a:cubicBezTo>
                  <a:lnTo>
                    <a:pt x="766729" y="5938453"/>
                  </a:lnTo>
                  <a:cubicBezTo>
                    <a:pt x="735941" y="5887947"/>
                    <a:pt x="703878" y="5837581"/>
                    <a:pt x="671672" y="5786648"/>
                  </a:cubicBezTo>
                  <a:lnTo>
                    <a:pt x="474608" y="5474664"/>
                  </a:lnTo>
                  <a:cubicBezTo>
                    <a:pt x="408778" y="5368968"/>
                    <a:pt x="343516" y="5260008"/>
                    <a:pt x="282652" y="5146508"/>
                  </a:cubicBezTo>
                  <a:cubicBezTo>
                    <a:pt x="252290" y="5089759"/>
                    <a:pt x="223065" y="5032015"/>
                    <a:pt x="196108" y="4972712"/>
                  </a:cubicBezTo>
                  <a:cubicBezTo>
                    <a:pt x="169152" y="4913408"/>
                    <a:pt x="144607" y="4853111"/>
                    <a:pt x="122474" y="4791821"/>
                  </a:cubicBezTo>
                  <a:cubicBezTo>
                    <a:pt x="100342" y="4730532"/>
                    <a:pt x="81757" y="4666830"/>
                    <a:pt x="65724" y="4603129"/>
                  </a:cubicBezTo>
                  <a:cubicBezTo>
                    <a:pt x="58205" y="4571064"/>
                    <a:pt x="50828" y="4539143"/>
                    <a:pt x="44727" y="4506937"/>
                  </a:cubicBezTo>
                  <a:lnTo>
                    <a:pt x="35505" y="4458699"/>
                  </a:lnTo>
                  <a:lnTo>
                    <a:pt x="27845" y="4410320"/>
                  </a:lnTo>
                  <a:cubicBezTo>
                    <a:pt x="8635" y="4281881"/>
                    <a:pt x="-661" y="4152150"/>
                    <a:pt x="37" y="4022292"/>
                  </a:cubicBezTo>
                  <a:cubicBezTo>
                    <a:pt x="712" y="3768592"/>
                    <a:pt x="27094" y="3515615"/>
                    <a:pt x="78777" y="3267236"/>
                  </a:cubicBezTo>
                  <a:cubicBezTo>
                    <a:pt x="130048" y="3017876"/>
                    <a:pt x="209439" y="2775142"/>
                    <a:pt x="315424" y="2543673"/>
                  </a:cubicBezTo>
                  <a:cubicBezTo>
                    <a:pt x="528236" y="2081161"/>
                    <a:pt x="838234" y="1667312"/>
                    <a:pt x="1202710" y="1314895"/>
                  </a:cubicBezTo>
                  <a:cubicBezTo>
                    <a:pt x="1385514" y="1138814"/>
                    <a:pt x="1582282" y="977831"/>
                    <a:pt x="1791065" y="833514"/>
                  </a:cubicBezTo>
                  <a:cubicBezTo>
                    <a:pt x="2420037" y="395614"/>
                    <a:pt x="3147288" y="119557"/>
                    <a:pt x="3908404" y="29794"/>
                  </a:cubicBezTo>
                  <a:cubicBezTo>
                    <a:pt x="4098509" y="7429"/>
                    <a:pt x="4289811" y="-2355"/>
                    <a:pt x="4481066" y="47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a:extLst>
                <a:ext uri="{FF2B5EF4-FFF2-40B4-BE49-F238E27FC236}">
                  <a16:creationId xmlns:a16="http://schemas.microsoft.com/office/drawing/2014/main" id="{C72F6EE6-EDE9-45A5-8F6D-02B9B7CB2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1"/>
              <a:ext cx="6165116"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C093DC50-3BD7-46B1-A300-CD207E152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5977"/>
              <a:ext cx="6238675"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Date Placeholder 3">
            <a:extLst>
              <a:ext uri="{FF2B5EF4-FFF2-40B4-BE49-F238E27FC236}">
                <a16:creationId xmlns:a16="http://schemas.microsoft.com/office/drawing/2014/main" id="{15F12957-F69D-4420-D528-E20290C3D192}"/>
              </a:ext>
            </a:extLst>
          </p:cNvPr>
          <p:cNvSpPr>
            <a:spLocks noGrp="1"/>
          </p:cNvSpPr>
          <p:nvPr>
            <p:ph type="dt" sz="half" idx="10"/>
          </p:nvPr>
        </p:nvSpPr>
        <p:spPr>
          <a:xfrm>
            <a:off x="804672" y="6356350"/>
            <a:ext cx="2743200" cy="365125"/>
          </a:xfrm>
        </p:spPr>
        <p:txBody>
          <a:bodyPr vert="horz" lIns="91440" tIns="45720" rIns="91440" bIns="45720" rtlCol="0" anchor="ctr">
            <a:normAutofit/>
          </a:bodyPr>
          <a:lstStyle/>
          <a:p>
            <a:pPr>
              <a:spcAft>
                <a:spcPts val="600"/>
              </a:spcAft>
            </a:pPr>
            <a:fld id="{AF8C7191-657F-BF49-9113-13ED915F78D9}" type="datetime3">
              <a:rPr lang="en-US" smtClean="0">
                <a:solidFill>
                  <a:schemeClr val="tx1">
                    <a:tint val="75000"/>
                  </a:schemeClr>
                </a:solidFill>
              </a:rPr>
              <a:t>18 January 2025</a:t>
            </a:fld>
            <a:endParaRPr lang="en-US" dirty="0">
              <a:solidFill>
                <a:schemeClr val="tx1">
                  <a:tint val="75000"/>
                </a:schemeClr>
              </a:solidFill>
            </a:endParaRPr>
          </a:p>
        </p:txBody>
      </p:sp>
      <p:sp>
        <p:nvSpPr>
          <p:cNvPr id="5" name="Slide Number Placeholder 4">
            <a:extLst>
              <a:ext uri="{FF2B5EF4-FFF2-40B4-BE49-F238E27FC236}">
                <a16:creationId xmlns:a16="http://schemas.microsoft.com/office/drawing/2014/main" id="{F072B56B-47ED-C44A-764A-9724758EC15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48F63A3B-78C7-47BE-AE5E-E10140E04643}" type="slidenum">
              <a:rPr lang="en-US" smtClean="0">
                <a:solidFill>
                  <a:schemeClr val="tx1">
                    <a:tint val="75000"/>
                  </a:schemeClr>
                </a:solidFill>
              </a:rPr>
              <a:pPr>
                <a:spcAft>
                  <a:spcPts val="600"/>
                </a:spcAft>
              </a:pPr>
              <a:t>32</a:t>
            </a:fld>
            <a:endParaRPr lang="en-US" dirty="0">
              <a:solidFill>
                <a:schemeClr val="tx1">
                  <a:tint val="75000"/>
                </a:schemeClr>
              </a:solidFill>
            </a:endParaRPr>
          </a:p>
        </p:txBody>
      </p:sp>
    </p:spTree>
    <p:extLst>
      <p:ext uri="{BB962C8B-B14F-4D97-AF65-F5344CB8AC3E}">
        <p14:creationId xmlns:p14="http://schemas.microsoft.com/office/powerpoint/2010/main" val="2244558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E154A-D2BB-DB19-2F28-146C2DF6B3D5}"/>
              </a:ext>
            </a:extLst>
          </p:cNvPr>
          <p:cNvSpPr>
            <a:spLocks noGrp="1"/>
          </p:cNvSpPr>
          <p:nvPr>
            <p:ph type="title"/>
          </p:nvPr>
        </p:nvSpPr>
        <p:spPr/>
        <p:txBody>
          <a:bodyPr/>
          <a:lstStyle/>
          <a:p>
            <a:r>
              <a:rPr lang="en-US" dirty="0"/>
              <a:t>Using Word to Print labels</a:t>
            </a:r>
          </a:p>
        </p:txBody>
      </p:sp>
      <p:sp>
        <p:nvSpPr>
          <p:cNvPr id="3" name="Content Placeholder 2">
            <a:extLst>
              <a:ext uri="{FF2B5EF4-FFF2-40B4-BE49-F238E27FC236}">
                <a16:creationId xmlns:a16="http://schemas.microsoft.com/office/drawing/2014/main" id="{379681AC-90EE-39F8-12B3-BE5F5F4EB358}"/>
              </a:ext>
            </a:extLst>
          </p:cNvPr>
          <p:cNvSpPr>
            <a:spLocks noGrp="1"/>
          </p:cNvSpPr>
          <p:nvPr>
            <p:ph idx="1"/>
          </p:nvPr>
        </p:nvSpPr>
        <p:spPr/>
        <p:txBody>
          <a:bodyPr>
            <a:normAutofit/>
          </a:bodyPr>
          <a:lstStyle/>
          <a:p>
            <a:r>
              <a:rPr lang="en-US" sz="2800" dirty="0"/>
              <a:t>Microsoft Word makes it fairly easy to create and format labels from a spreadsheet.</a:t>
            </a:r>
          </a:p>
          <a:p>
            <a:r>
              <a:rPr lang="en-US" dirty="0"/>
              <a:t>Libre Office can also do this, and while more complicated to set up, easier to use.  </a:t>
            </a:r>
            <a:endParaRPr lang="en-US" sz="2800" dirty="0"/>
          </a:p>
          <a:p>
            <a:r>
              <a:rPr lang="en-US" dirty="0"/>
              <a:t>There are two worksheets that have already been mentioned – </a:t>
            </a:r>
            <a:r>
              <a:rPr lang="en-US" b="1" i="1" dirty="0"/>
              <a:t>Print Specimen </a:t>
            </a:r>
            <a:r>
              <a:rPr lang="en-US" dirty="0"/>
              <a:t>and </a:t>
            </a:r>
            <a:r>
              <a:rPr lang="en-US" b="1" i="1" dirty="0"/>
              <a:t>Print Location</a:t>
            </a:r>
            <a:r>
              <a:rPr lang="en-US" dirty="0"/>
              <a:t>.  </a:t>
            </a:r>
          </a:p>
          <a:p>
            <a:r>
              <a:rPr lang="en-US" dirty="0"/>
              <a:t>For each of these worksheets there are mail merge documents that use their content to print labels.   </a:t>
            </a:r>
          </a:p>
        </p:txBody>
      </p:sp>
      <p:sp>
        <p:nvSpPr>
          <p:cNvPr id="4" name="Date Placeholder 3">
            <a:extLst>
              <a:ext uri="{FF2B5EF4-FFF2-40B4-BE49-F238E27FC236}">
                <a16:creationId xmlns:a16="http://schemas.microsoft.com/office/drawing/2014/main" id="{697FD5F5-4EEE-1980-38AE-E00BDF34072D}"/>
              </a:ext>
            </a:extLst>
          </p:cNvPr>
          <p:cNvSpPr>
            <a:spLocks noGrp="1"/>
          </p:cNvSpPr>
          <p:nvPr>
            <p:ph type="dt" sz="half" idx="10"/>
          </p:nvPr>
        </p:nvSpPr>
        <p:spPr/>
        <p:txBody>
          <a:bodyPr/>
          <a:lstStyle/>
          <a:p>
            <a:fld id="{0CD0D523-0269-B04A-BC30-393F36D3DE18}" type="datetime3">
              <a:rPr lang="en-US" smtClean="0"/>
              <a:t>18 January 2025</a:t>
            </a:fld>
            <a:endParaRPr lang="en-US" dirty="0"/>
          </a:p>
        </p:txBody>
      </p:sp>
      <p:sp>
        <p:nvSpPr>
          <p:cNvPr id="5" name="Slide Number Placeholder 4">
            <a:extLst>
              <a:ext uri="{FF2B5EF4-FFF2-40B4-BE49-F238E27FC236}">
                <a16:creationId xmlns:a16="http://schemas.microsoft.com/office/drawing/2014/main" id="{345FC961-C312-D0BA-24DF-B8165DABDD93}"/>
              </a:ext>
            </a:extLst>
          </p:cNvPr>
          <p:cNvSpPr>
            <a:spLocks noGrp="1"/>
          </p:cNvSpPr>
          <p:nvPr>
            <p:ph type="sldNum" sz="quarter" idx="12"/>
          </p:nvPr>
        </p:nvSpPr>
        <p:spPr/>
        <p:txBody>
          <a:bodyPr/>
          <a:lstStyle/>
          <a:p>
            <a:fld id="{48F63A3B-78C7-47BE-AE5E-E10140E04643}" type="slidenum">
              <a:rPr lang="en-US" smtClean="0"/>
              <a:t>33</a:t>
            </a:fld>
            <a:endParaRPr lang="en-US" dirty="0"/>
          </a:p>
        </p:txBody>
      </p:sp>
    </p:spTree>
    <p:extLst>
      <p:ext uri="{BB962C8B-B14F-4D97-AF65-F5344CB8AC3E}">
        <p14:creationId xmlns:p14="http://schemas.microsoft.com/office/powerpoint/2010/main" val="30987023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99ED5833-B85B-4103-8A3B-CAB0308E6C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19A4531-9456-4371-20C4-7611BB0E6A29}"/>
              </a:ext>
            </a:extLst>
          </p:cNvPr>
          <p:cNvSpPr>
            <a:spLocks noGrp="1"/>
          </p:cNvSpPr>
          <p:nvPr>
            <p:ph type="title"/>
          </p:nvPr>
        </p:nvSpPr>
        <p:spPr>
          <a:xfrm>
            <a:off x="552451" y="336606"/>
            <a:ext cx="6664036" cy="1058430"/>
          </a:xfrm>
        </p:spPr>
        <p:txBody>
          <a:bodyPr vert="horz" lIns="91440" tIns="45720" rIns="91440" bIns="45720" rtlCol="0" anchor="ctr">
            <a:normAutofit/>
          </a:bodyPr>
          <a:lstStyle/>
          <a:p>
            <a:r>
              <a:rPr lang="en-US" kern="1200" dirty="0">
                <a:solidFill>
                  <a:schemeClr val="tx1"/>
                </a:solidFill>
                <a:latin typeface="+mj-lt"/>
                <a:ea typeface="+mj-ea"/>
                <a:cs typeface="+mj-cs"/>
              </a:rPr>
              <a:t>Label Output Examples</a:t>
            </a:r>
          </a:p>
        </p:txBody>
      </p:sp>
      <p:pic>
        <p:nvPicPr>
          <p:cNvPr id="14" name="Picture 13" descr="A close-up of a document&#10;&#10;Description automatically generated">
            <a:extLst>
              <a:ext uri="{FF2B5EF4-FFF2-40B4-BE49-F238E27FC236}">
                <a16:creationId xmlns:a16="http://schemas.microsoft.com/office/drawing/2014/main" id="{4AC0CF63-609C-4BEF-9589-4C809C0B9471}"/>
              </a:ext>
            </a:extLst>
          </p:cNvPr>
          <p:cNvPicPr>
            <a:picLocks noChangeAspect="1"/>
          </p:cNvPicPr>
          <p:nvPr/>
        </p:nvPicPr>
        <p:blipFill>
          <a:blip r:embed="rId2"/>
          <a:srcRect l="10272" t="31808" r="47864"/>
          <a:stretch/>
        </p:blipFill>
        <p:spPr>
          <a:xfrm>
            <a:off x="7397184" y="685800"/>
            <a:ext cx="4331938" cy="5486400"/>
          </a:xfrm>
          <a:prstGeom prst="rect">
            <a:avLst/>
          </a:prstGeom>
          <a:ln>
            <a:solidFill>
              <a:schemeClr val="accent1"/>
            </a:solidFill>
          </a:ln>
        </p:spPr>
      </p:pic>
      <p:pic>
        <p:nvPicPr>
          <p:cNvPr id="5" name="Content Placeholder 4" descr="A table of information&#10;&#10;Description automatically generated">
            <a:extLst>
              <a:ext uri="{FF2B5EF4-FFF2-40B4-BE49-F238E27FC236}">
                <a16:creationId xmlns:a16="http://schemas.microsoft.com/office/drawing/2014/main" id="{FAFB86B5-1D86-D682-2C79-B656CE7A2B19}"/>
              </a:ext>
            </a:extLst>
          </p:cNvPr>
          <p:cNvPicPr>
            <a:picLocks noGrp="1" noChangeAspect="1"/>
          </p:cNvPicPr>
          <p:nvPr>
            <p:ph idx="1"/>
          </p:nvPr>
        </p:nvPicPr>
        <p:blipFill>
          <a:blip r:embed="rId3"/>
          <a:srcRect r="31747" b="19968"/>
          <a:stretch/>
        </p:blipFill>
        <p:spPr>
          <a:xfrm>
            <a:off x="368129" y="1260146"/>
            <a:ext cx="6660925" cy="4959679"/>
          </a:xfrm>
          <a:prstGeom prst="rect">
            <a:avLst/>
          </a:prstGeom>
        </p:spPr>
      </p:pic>
      <p:sp>
        <p:nvSpPr>
          <p:cNvPr id="7" name="Date Placeholder 6">
            <a:extLst>
              <a:ext uri="{FF2B5EF4-FFF2-40B4-BE49-F238E27FC236}">
                <a16:creationId xmlns:a16="http://schemas.microsoft.com/office/drawing/2014/main" id="{FB41B66D-5C27-A36D-7DFA-C19EDB4B20CC}"/>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fld id="{25A2F494-199C-3940-9AFC-8E4C13193E53}" type="datetime3">
              <a:rPr lang="en-US" smtClean="0">
                <a:solidFill>
                  <a:schemeClr val="tx1">
                    <a:tint val="75000"/>
                  </a:schemeClr>
                </a:solidFill>
              </a:rPr>
              <a:t>18 January 2025</a:t>
            </a:fld>
            <a:endParaRPr lang="en-US" dirty="0">
              <a:solidFill>
                <a:schemeClr val="tx1">
                  <a:tint val="75000"/>
                </a:schemeClr>
              </a:solidFill>
            </a:endParaRPr>
          </a:p>
        </p:txBody>
      </p:sp>
      <p:sp>
        <p:nvSpPr>
          <p:cNvPr id="8" name="Slide Number Placeholder 7">
            <a:extLst>
              <a:ext uri="{FF2B5EF4-FFF2-40B4-BE49-F238E27FC236}">
                <a16:creationId xmlns:a16="http://schemas.microsoft.com/office/drawing/2014/main" id="{A335B908-3217-7813-9C8C-95DA29FC5CE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48F63A3B-78C7-47BE-AE5E-E10140E04643}" type="slidenum">
              <a:rPr lang="en-US" smtClean="0">
                <a:solidFill>
                  <a:schemeClr val="tx1">
                    <a:tint val="75000"/>
                  </a:schemeClr>
                </a:solidFill>
              </a:rPr>
              <a:pPr>
                <a:spcAft>
                  <a:spcPts val="600"/>
                </a:spcAft>
              </a:pPr>
              <a:t>34</a:t>
            </a:fld>
            <a:endParaRPr lang="en-US" dirty="0">
              <a:solidFill>
                <a:schemeClr val="tx1">
                  <a:tint val="75000"/>
                </a:schemeClr>
              </a:solidFill>
            </a:endParaRPr>
          </a:p>
        </p:txBody>
      </p:sp>
    </p:spTree>
    <p:extLst>
      <p:ext uri="{BB962C8B-B14F-4D97-AF65-F5344CB8AC3E}">
        <p14:creationId xmlns:p14="http://schemas.microsoft.com/office/powerpoint/2010/main" val="783843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CF19F-1948-050A-A9C6-9EC0FE69C511}"/>
              </a:ext>
            </a:extLst>
          </p:cNvPr>
          <p:cNvSpPr>
            <a:spLocks noGrp="1"/>
          </p:cNvSpPr>
          <p:nvPr>
            <p:ph type="title"/>
          </p:nvPr>
        </p:nvSpPr>
        <p:spPr/>
        <p:txBody>
          <a:bodyPr/>
          <a:lstStyle/>
          <a:p>
            <a:r>
              <a:rPr lang="en-US" dirty="0"/>
              <a:t>Initial Steps</a:t>
            </a:r>
          </a:p>
        </p:txBody>
      </p:sp>
      <p:sp>
        <p:nvSpPr>
          <p:cNvPr id="3" name="Content Placeholder 2">
            <a:extLst>
              <a:ext uri="{FF2B5EF4-FFF2-40B4-BE49-F238E27FC236}">
                <a16:creationId xmlns:a16="http://schemas.microsoft.com/office/drawing/2014/main" id="{4BE4BCE7-0E09-8CE8-9CEE-C935B50A06C7}"/>
              </a:ext>
            </a:extLst>
          </p:cNvPr>
          <p:cNvSpPr>
            <a:spLocks noGrp="1"/>
          </p:cNvSpPr>
          <p:nvPr>
            <p:ph idx="1"/>
          </p:nvPr>
        </p:nvSpPr>
        <p:spPr>
          <a:xfrm>
            <a:off x="838200" y="1825625"/>
            <a:ext cx="10683240" cy="4351338"/>
          </a:xfrm>
        </p:spPr>
        <p:txBody>
          <a:bodyPr>
            <a:normAutofit/>
          </a:bodyPr>
          <a:lstStyle/>
          <a:p>
            <a:r>
              <a:rPr lang="en-US" dirty="0"/>
              <a:t>Start by copying  whatever subset of items you want printed into the Print Specimens or Print Locations worksheets.</a:t>
            </a:r>
          </a:p>
          <a:p>
            <a:r>
              <a:rPr lang="en-US" dirty="0"/>
              <a:t>I am going to walk through how to do this with Word, but Libre Office is similar.  It is actually easier, once you have created the label printing .odt files (which is significantly harder).</a:t>
            </a:r>
          </a:p>
          <a:p>
            <a:r>
              <a:rPr lang="en-US" dirty="0"/>
              <a:t>For Libre you just open the label file, say </a:t>
            </a:r>
            <a:r>
              <a:rPr lang="en-US" sz="2400" dirty="0" err="1">
                <a:latin typeface="Courier New" panose="02070309020205020404" pitchFamily="49" charset="0"/>
                <a:cs typeface="Courier New" panose="02070309020205020404" pitchFamily="49" charset="0"/>
              </a:rPr>
              <a:t>PrintGenusSpecies.odt</a:t>
            </a:r>
            <a:r>
              <a:rPr lang="en-US" sz="1800" dirty="0">
                <a:latin typeface="Courier New" panose="02070309020205020404" pitchFamily="49" charset="0"/>
                <a:cs typeface="Courier New" panose="02070309020205020404" pitchFamily="49" charset="0"/>
              </a:rPr>
              <a:t>,</a:t>
            </a:r>
            <a:r>
              <a:rPr lang="en-US" dirty="0">
                <a:latin typeface="Courier New" panose="02070309020205020404" pitchFamily="49" charset="0"/>
                <a:cs typeface="Courier New" panose="02070309020205020404" pitchFamily="49" charset="0"/>
              </a:rPr>
              <a:t> </a:t>
            </a:r>
            <a:r>
              <a:rPr lang="en-US" dirty="0"/>
              <a:t>and tell it to print.  If the </a:t>
            </a:r>
            <a:r>
              <a:rPr lang="en-US" sz="2400" b="1" dirty="0">
                <a:latin typeface="Courier New" panose="02070309020205020404" pitchFamily="49" charset="0"/>
                <a:cs typeface="Courier New" panose="02070309020205020404" pitchFamily="49" charset="0"/>
              </a:rPr>
              <a:t>FossilCollection.xlsx </a:t>
            </a:r>
            <a:r>
              <a:rPr lang="en-US" dirty="0"/>
              <a:t>file is in the same directory it should just work.  </a:t>
            </a:r>
          </a:p>
          <a:p>
            <a:r>
              <a:rPr lang="en-US" dirty="0"/>
              <a:t>Word is a little more picky about the source, so I’m choosing that one to demonstrate.</a:t>
            </a:r>
          </a:p>
        </p:txBody>
      </p:sp>
      <p:sp>
        <p:nvSpPr>
          <p:cNvPr id="4" name="Date Placeholder 3">
            <a:extLst>
              <a:ext uri="{FF2B5EF4-FFF2-40B4-BE49-F238E27FC236}">
                <a16:creationId xmlns:a16="http://schemas.microsoft.com/office/drawing/2014/main" id="{45160CD6-34D5-F2B2-C3C7-DA24D65BDF94}"/>
              </a:ext>
            </a:extLst>
          </p:cNvPr>
          <p:cNvSpPr>
            <a:spLocks noGrp="1"/>
          </p:cNvSpPr>
          <p:nvPr>
            <p:ph type="dt" sz="half" idx="10"/>
          </p:nvPr>
        </p:nvSpPr>
        <p:spPr/>
        <p:txBody>
          <a:bodyPr/>
          <a:lstStyle/>
          <a:p>
            <a:fld id="{BF491F8B-F529-7B45-8A4D-C7B0210E363C}" type="datetime3">
              <a:rPr lang="en-US" smtClean="0"/>
              <a:t>18 January 2025</a:t>
            </a:fld>
            <a:endParaRPr lang="en-US" dirty="0"/>
          </a:p>
        </p:txBody>
      </p:sp>
      <p:sp>
        <p:nvSpPr>
          <p:cNvPr id="5" name="Slide Number Placeholder 4">
            <a:extLst>
              <a:ext uri="{FF2B5EF4-FFF2-40B4-BE49-F238E27FC236}">
                <a16:creationId xmlns:a16="http://schemas.microsoft.com/office/drawing/2014/main" id="{BE84D456-34FC-378A-D2EF-D4EE24C63395}"/>
              </a:ext>
            </a:extLst>
          </p:cNvPr>
          <p:cNvSpPr>
            <a:spLocks noGrp="1"/>
          </p:cNvSpPr>
          <p:nvPr>
            <p:ph type="sldNum" sz="quarter" idx="12"/>
          </p:nvPr>
        </p:nvSpPr>
        <p:spPr/>
        <p:txBody>
          <a:bodyPr/>
          <a:lstStyle/>
          <a:p>
            <a:fld id="{48F63A3B-78C7-47BE-AE5E-E10140E04643}" type="slidenum">
              <a:rPr lang="en-US" smtClean="0"/>
              <a:t>35</a:t>
            </a:fld>
            <a:endParaRPr lang="en-US" dirty="0"/>
          </a:p>
        </p:txBody>
      </p:sp>
    </p:spTree>
    <p:extLst>
      <p:ext uri="{BB962C8B-B14F-4D97-AF65-F5344CB8AC3E}">
        <p14:creationId xmlns:p14="http://schemas.microsoft.com/office/powerpoint/2010/main" val="37296127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C61838BD-4E2F-1268-072F-06B3004E1CE0}"/>
              </a:ext>
            </a:extLst>
          </p:cNvPr>
          <p:cNvPicPr>
            <a:picLocks noGrp="1" noChangeAspect="1"/>
          </p:cNvPicPr>
          <p:nvPr>
            <p:ph idx="1"/>
          </p:nvPr>
        </p:nvPicPr>
        <p:blipFill>
          <a:blip r:embed="rId2"/>
          <a:srcRect l="3811" t="2749" r="6043" b="4637"/>
          <a:stretch/>
        </p:blipFill>
        <p:spPr>
          <a:xfrm>
            <a:off x="4997426" y="1468573"/>
            <a:ext cx="3410724" cy="3562349"/>
          </a:xfrm>
        </p:spPr>
      </p:pic>
      <p:sp>
        <p:nvSpPr>
          <p:cNvPr id="4" name="Date Placeholder 3">
            <a:extLst>
              <a:ext uri="{FF2B5EF4-FFF2-40B4-BE49-F238E27FC236}">
                <a16:creationId xmlns:a16="http://schemas.microsoft.com/office/drawing/2014/main" id="{8B7FD23B-F451-1134-A4D4-E33DA99F0B35}"/>
              </a:ext>
            </a:extLst>
          </p:cNvPr>
          <p:cNvSpPr>
            <a:spLocks noGrp="1"/>
          </p:cNvSpPr>
          <p:nvPr>
            <p:ph type="dt" sz="half" idx="10"/>
          </p:nvPr>
        </p:nvSpPr>
        <p:spPr/>
        <p:txBody>
          <a:bodyPr/>
          <a:lstStyle/>
          <a:p>
            <a:fld id="{DEFCB027-00BF-8443-AACB-FE2D556D2A82}" type="datetime3">
              <a:rPr lang="en-US" smtClean="0"/>
              <a:t>18 January 2025</a:t>
            </a:fld>
            <a:endParaRPr lang="en-US" dirty="0"/>
          </a:p>
        </p:txBody>
      </p:sp>
      <p:sp>
        <p:nvSpPr>
          <p:cNvPr id="5" name="Slide Number Placeholder 4">
            <a:extLst>
              <a:ext uri="{FF2B5EF4-FFF2-40B4-BE49-F238E27FC236}">
                <a16:creationId xmlns:a16="http://schemas.microsoft.com/office/drawing/2014/main" id="{C5711C3D-7FCC-9E9B-9451-0C404726B004}"/>
              </a:ext>
            </a:extLst>
          </p:cNvPr>
          <p:cNvSpPr>
            <a:spLocks noGrp="1"/>
          </p:cNvSpPr>
          <p:nvPr>
            <p:ph type="sldNum" sz="quarter" idx="12"/>
          </p:nvPr>
        </p:nvSpPr>
        <p:spPr/>
        <p:txBody>
          <a:bodyPr/>
          <a:lstStyle/>
          <a:p>
            <a:fld id="{48F63A3B-78C7-47BE-AE5E-E10140E04643}" type="slidenum">
              <a:rPr lang="en-US" smtClean="0"/>
              <a:t>36</a:t>
            </a:fld>
            <a:endParaRPr lang="en-US" dirty="0"/>
          </a:p>
        </p:txBody>
      </p:sp>
      <p:pic>
        <p:nvPicPr>
          <p:cNvPr id="11" name="Picture 10" descr="A screenshot of a computer&#10;&#10;Description automatically generated">
            <a:extLst>
              <a:ext uri="{FF2B5EF4-FFF2-40B4-BE49-F238E27FC236}">
                <a16:creationId xmlns:a16="http://schemas.microsoft.com/office/drawing/2014/main" id="{C06E8141-9CCD-88B4-1A11-58387BA16628}"/>
              </a:ext>
            </a:extLst>
          </p:cNvPr>
          <p:cNvPicPr>
            <a:picLocks noChangeAspect="1"/>
          </p:cNvPicPr>
          <p:nvPr/>
        </p:nvPicPr>
        <p:blipFill>
          <a:blip r:embed="rId3"/>
          <a:srcRect l="2916" t="2183" r="3756"/>
          <a:stretch/>
        </p:blipFill>
        <p:spPr>
          <a:xfrm>
            <a:off x="8509750" y="2655750"/>
            <a:ext cx="3351300" cy="3562349"/>
          </a:xfrm>
          <a:prstGeom prst="rect">
            <a:avLst/>
          </a:prstGeom>
        </p:spPr>
      </p:pic>
      <p:sp>
        <p:nvSpPr>
          <p:cNvPr id="18" name="Title 1">
            <a:extLst>
              <a:ext uri="{FF2B5EF4-FFF2-40B4-BE49-F238E27FC236}">
                <a16:creationId xmlns:a16="http://schemas.microsoft.com/office/drawing/2014/main" id="{A2F3B849-4989-30E8-EBA8-28FCC281D083}"/>
              </a:ext>
            </a:extLst>
          </p:cNvPr>
          <p:cNvSpPr txBox="1">
            <a:spLocks/>
          </p:cNvSpPr>
          <p:nvPr/>
        </p:nvSpPr>
        <p:spPr>
          <a:xfrm>
            <a:off x="676368" y="341450"/>
            <a:ext cx="10677432" cy="9334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dirty="0"/>
              <a:t>Initial Use (example)</a:t>
            </a:r>
          </a:p>
        </p:txBody>
      </p:sp>
      <p:sp>
        <p:nvSpPr>
          <p:cNvPr id="19" name="Title 1">
            <a:extLst>
              <a:ext uri="{FF2B5EF4-FFF2-40B4-BE49-F238E27FC236}">
                <a16:creationId xmlns:a16="http://schemas.microsoft.com/office/drawing/2014/main" id="{72A51194-2FF7-3797-BB05-7A6E772D32A7}"/>
              </a:ext>
            </a:extLst>
          </p:cNvPr>
          <p:cNvSpPr txBox="1">
            <a:spLocks/>
          </p:cNvSpPr>
          <p:nvPr/>
        </p:nvSpPr>
        <p:spPr>
          <a:xfrm>
            <a:off x="676368" y="1413148"/>
            <a:ext cx="4060732" cy="2795170"/>
          </a:xfrm>
          <a:prstGeom prst="rect">
            <a:avLst/>
          </a:prstGeom>
        </p:spPr>
        <p:txBody>
          <a:bodyPr vert="horz" lIns="91440" tIns="45720" rIns="91440" bIns="45720" rtlCol="0" anchor="t" anchorCtr="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t>Open </a:t>
            </a:r>
            <a:r>
              <a:rPr lang="en-US" sz="2200" dirty="0">
                <a:latin typeface="Courier New" panose="02070309020205020404" pitchFamily="49" charset="0"/>
                <a:cs typeface="Courier New" panose="02070309020205020404" pitchFamily="49" charset="0"/>
              </a:rPr>
              <a:t>PrintGenusSpecies.docx</a:t>
            </a:r>
            <a:endParaRPr lang="en-US" sz="2800" dirty="0"/>
          </a:p>
          <a:p>
            <a:endParaRPr lang="en-US" sz="2800" dirty="0"/>
          </a:p>
          <a:p>
            <a:r>
              <a:rPr lang="en-US" sz="2800" dirty="0"/>
              <a:t>Initially it won’t find your Excel file because Microsoft has the path to the one on my machine wired in.</a:t>
            </a:r>
          </a:p>
        </p:txBody>
      </p:sp>
      <p:sp>
        <p:nvSpPr>
          <p:cNvPr id="20" name="Title 1">
            <a:extLst>
              <a:ext uri="{FF2B5EF4-FFF2-40B4-BE49-F238E27FC236}">
                <a16:creationId xmlns:a16="http://schemas.microsoft.com/office/drawing/2014/main" id="{F88C4CCD-19FC-1AD1-5535-B4EA0FDD0504}"/>
              </a:ext>
            </a:extLst>
          </p:cNvPr>
          <p:cNvSpPr txBox="1">
            <a:spLocks/>
          </p:cNvSpPr>
          <p:nvPr/>
        </p:nvSpPr>
        <p:spPr>
          <a:xfrm>
            <a:off x="676369" y="4470400"/>
            <a:ext cx="4060732" cy="1747698"/>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t>Click on ‘Find Data Source’ and point it at your version.</a:t>
            </a:r>
          </a:p>
          <a:p>
            <a:r>
              <a:rPr lang="en-US" sz="2800" dirty="0"/>
              <a:t>Then in the next dialog click ‘Yes’</a:t>
            </a:r>
          </a:p>
        </p:txBody>
      </p:sp>
    </p:spTree>
    <p:extLst>
      <p:ext uri="{BB962C8B-B14F-4D97-AF65-F5344CB8AC3E}">
        <p14:creationId xmlns:p14="http://schemas.microsoft.com/office/powerpoint/2010/main" val="6828674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8FBB7-A6EE-70F0-F730-B1F0683D2F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942EE2-24FB-3472-9A37-B367FBAC9244}"/>
              </a:ext>
            </a:extLst>
          </p:cNvPr>
          <p:cNvSpPr>
            <a:spLocks noGrp="1"/>
          </p:cNvSpPr>
          <p:nvPr>
            <p:ph type="title"/>
          </p:nvPr>
        </p:nvSpPr>
        <p:spPr>
          <a:xfrm>
            <a:off x="838200" y="365126"/>
            <a:ext cx="10515600" cy="896516"/>
          </a:xfrm>
        </p:spPr>
        <p:txBody>
          <a:bodyPr>
            <a:normAutofit/>
          </a:bodyPr>
          <a:lstStyle/>
          <a:p>
            <a:r>
              <a:rPr lang="en-US" sz="3600" dirty="0"/>
              <a:t>Direct Word to the Correct worksheet</a:t>
            </a:r>
          </a:p>
        </p:txBody>
      </p:sp>
      <p:sp>
        <p:nvSpPr>
          <p:cNvPr id="4" name="Date Placeholder 3">
            <a:extLst>
              <a:ext uri="{FF2B5EF4-FFF2-40B4-BE49-F238E27FC236}">
                <a16:creationId xmlns:a16="http://schemas.microsoft.com/office/drawing/2014/main" id="{A7CDB7C4-CFFA-14A6-8999-FF9EFC1455FC}"/>
              </a:ext>
            </a:extLst>
          </p:cNvPr>
          <p:cNvSpPr>
            <a:spLocks noGrp="1"/>
          </p:cNvSpPr>
          <p:nvPr>
            <p:ph type="dt" sz="half" idx="10"/>
          </p:nvPr>
        </p:nvSpPr>
        <p:spPr/>
        <p:txBody>
          <a:bodyPr/>
          <a:lstStyle/>
          <a:p>
            <a:fld id="{033F8E53-8792-8E4B-80B5-B8FFB97E169F}" type="datetime3">
              <a:rPr lang="en-US" smtClean="0"/>
              <a:t>18 January 2025</a:t>
            </a:fld>
            <a:endParaRPr lang="en-US" dirty="0"/>
          </a:p>
        </p:txBody>
      </p:sp>
      <p:sp>
        <p:nvSpPr>
          <p:cNvPr id="5" name="Slide Number Placeholder 4">
            <a:extLst>
              <a:ext uri="{FF2B5EF4-FFF2-40B4-BE49-F238E27FC236}">
                <a16:creationId xmlns:a16="http://schemas.microsoft.com/office/drawing/2014/main" id="{407160C7-F3FF-2EEB-4F2A-2F38A341BDB5}"/>
              </a:ext>
            </a:extLst>
          </p:cNvPr>
          <p:cNvSpPr>
            <a:spLocks noGrp="1"/>
          </p:cNvSpPr>
          <p:nvPr>
            <p:ph type="sldNum" sz="quarter" idx="12"/>
          </p:nvPr>
        </p:nvSpPr>
        <p:spPr/>
        <p:txBody>
          <a:bodyPr/>
          <a:lstStyle/>
          <a:p>
            <a:fld id="{48F63A3B-78C7-47BE-AE5E-E10140E04643}" type="slidenum">
              <a:rPr lang="en-US" smtClean="0"/>
              <a:t>37</a:t>
            </a:fld>
            <a:endParaRPr lang="en-US" dirty="0"/>
          </a:p>
        </p:txBody>
      </p:sp>
      <p:pic>
        <p:nvPicPr>
          <p:cNvPr id="13" name="Picture 12" descr="A screenshot of a computer&#10;&#10;Description automatically generated">
            <a:extLst>
              <a:ext uri="{FF2B5EF4-FFF2-40B4-BE49-F238E27FC236}">
                <a16:creationId xmlns:a16="http://schemas.microsoft.com/office/drawing/2014/main" id="{9737430E-3093-5B47-328C-73EB76C7A369}"/>
              </a:ext>
            </a:extLst>
          </p:cNvPr>
          <p:cNvPicPr>
            <a:picLocks noChangeAspect="1"/>
          </p:cNvPicPr>
          <p:nvPr/>
        </p:nvPicPr>
        <p:blipFill>
          <a:blip r:embed="rId2"/>
          <a:srcRect l="2630" t="2184" r="3511" b="4636"/>
          <a:stretch/>
        </p:blipFill>
        <p:spPr>
          <a:xfrm>
            <a:off x="4012350" y="1626576"/>
            <a:ext cx="4167300" cy="3120080"/>
          </a:xfrm>
          <a:prstGeom prst="rect">
            <a:avLst/>
          </a:prstGeom>
        </p:spPr>
      </p:pic>
      <p:pic>
        <p:nvPicPr>
          <p:cNvPr id="15" name="Picture 14" descr="A screenshot of a computer&#10;&#10;Description automatically generated">
            <a:extLst>
              <a:ext uri="{FF2B5EF4-FFF2-40B4-BE49-F238E27FC236}">
                <a16:creationId xmlns:a16="http://schemas.microsoft.com/office/drawing/2014/main" id="{18ABE156-D12D-CB46-6329-04A8BCC7BAC4}"/>
              </a:ext>
            </a:extLst>
          </p:cNvPr>
          <p:cNvPicPr>
            <a:picLocks noChangeAspect="1"/>
          </p:cNvPicPr>
          <p:nvPr/>
        </p:nvPicPr>
        <p:blipFill>
          <a:blip r:embed="rId3"/>
          <a:srcRect l="2628" r="966"/>
          <a:stretch/>
        </p:blipFill>
        <p:spPr>
          <a:xfrm>
            <a:off x="7626479" y="3136960"/>
            <a:ext cx="4085248" cy="3120081"/>
          </a:xfrm>
          <a:prstGeom prst="rect">
            <a:avLst/>
          </a:prstGeom>
        </p:spPr>
      </p:pic>
      <p:sp>
        <p:nvSpPr>
          <p:cNvPr id="6" name="Content Placeholder 5">
            <a:extLst>
              <a:ext uri="{FF2B5EF4-FFF2-40B4-BE49-F238E27FC236}">
                <a16:creationId xmlns:a16="http://schemas.microsoft.com/office/drawing/2014/main" id="{57DEE9D5-B230-D067-9AFC-EFC605E3D3CF}"/>
              </a:ext>
            </a:extLst>
          </p:cNvPr>
          <p:cNvSpPr>
            <a:spLocks noGrp="1"/>
          </p:cNvSpPr>
          <p:nvPr>
            <p:ph idx="1"/>
          </p:nvPr>
        </p:nvSpPr>
        <p:spPr>
          <a:xfrm>
            <a:off x="838200" y="1261642"/>
            <a:ext cx="3035300" cy="4915321"/>
          </a:xfrm>
        </p:spPr>
        <p:txBody>
          <a:bodyPr/>
          <a:lstStyle/>
          <a:p>
            <a:pPr marL="0" indent="0">
              <a:buNone/>
            </a:pPr>
            <a:endParaRPr lang="en-US" dirty="0"/>
          </a:p>
          <a:p>
            <a:pPr marL="0" indent="0">
              <a:buNone/>
            </a:pPr>
            <a:r>
              <a:rPr lang="en-US" dirty="0"/>
              <a:t>Word defaults to the first worksheet in the Excel Workbook. </a:t>
            </a:r>
          </a:p>
          <a:p>
            <a:pPr marL="0" indent="0">
              <a:buNone/>
            </a:pPr>
            <a:endParaRPr lang="en-US" dirty="0"/>
          </a:p>
          <a:p>
            <a:pPr marL="0" indent="0">
              <a:buNone/>
            </a:pPr>
            <a:r>
              <a:rPr lang="en-US" dirty="0"/>
              <a:t>Use the pulldown to select ‘Print Specimen’ and then click ‘OK’</a:t>
            </a:r>
          </a:p>
        </p:txBody>
      </p:sp>
    </p:spTree>
    <p:extLst>
      <p:ext uri="{BB962C8B-B14F-4D97-AF65-F5344CB8AC3E}">
        <p14:creationId xmlns:p14="http://schemas.microsoft.com/office/powerpoint/2010/main" val="19680076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33453-41FC-C8C1-BEA1-2CB7A01DF34F}"/>
              </a:ext>
            </a:extLst>
          </p:cNvPr>
          <p:cNvSpPr>
            <a:spLocks noGrp="1"/>
          </p:cNvSpPr>
          <p:nvPr>
            <p:ph type="title"/>
          </p:nvPr>
        </p:nvSpPr>
        <p:spPr>
          <a:xfrm>
            <a:off x="838200" y="1304925"/>
            <a:ext cx="2527300" cy="3902075"/>
          </a:xfrm>
        </p:spPr>
        <p:txBody>
          <a:bodyPr/>
          <a:lstStyle/>
          <a:p>
            <a:r>
              <a:rPr lang="en-US" dirty="0"/>
              <a:t>You will see this template.</a:t>
            </a:r>
          </a:p>
        </p:txBody>
      </p:sp>
      <p:pic>
        <p:nvPicPr>
          <p:cNvPr id="7" name="Content Placeholder 6" descr="A screenshot of a computer&#10;&#10;Description automatically generated">
            <a:extLst>
              <a:ext uri="{FF2B5EF4-FFF2-40B4-BE49-F238E27FC236}">
                <a16:creationId xmlns:a16="http://schemas.microsoft.com/office/drawing/2014/main" id="{DAD1E63B-4D74-F46A-7B2E-EDA5489CAA76}"/>
              </a:ext>
            </a:extLst>
          </p:cNvPr>
          <p:cNvPicPr>
            <a:picLocks noGrp="1" noChangeAspect="1"/>
          </p:cNvPicPr>
          <p:nvPr>
            <p:ph idx="1"/>
          </p:nvPr>
        </p:nvPicPr>
        <p:blipFill>
          <a:blip r:embed="rId2"/>
          <a:stretch>
            <a:fillRect/>
          </a:stretch>
        </p:blipFill>
        <p:spPr>
          <a:xfrm>
            <a:off x="4020547" y="365125"/>
            <a:ext cx="7663453" cy="5823960"/>
          </a:xfrm>
        </p:spPr>
      </p:pic>
      <p:sp>
        <p:nvSpPr>
          <p:cNvPr id="4" name="Date Placeholder 3">
            <a:extLst>
              <a:ext uri="{FF2B5EF4-FFF2-40B4-BE49-F238E27FC236}">
                <a16:creationId xmlns:a16="http://schemas.microsoft.com/office/drawing/2014/main" id="{01F33C1A-8343-E4D0-10CC-784A6D20B504}"/>
              </a:ext>
            </a:extLst>
          </p:cNvPr>
          <p:cNvSpPr>
            <a:spLocks noGrp="1"/>
          </p:cNvSpPr>
          <p:nvPr>
            <p:ph type="dt" sz="half" idx="10"/>
          </p:nvPr>
        </p:nvSpPr>
        <p:spPr/>
        <p:txBody>
          <a:bodyPr/>
          <a:lstStyle/>
          <a:p>
            <a:fld id="{004A33CF-3B58-484D-BD91-465BDC6BD927}" type="datetime3">
              <a:rPr lang="en-US" smtClean="0"/>
              <a:t>18 January 2025</a:t>
            </a:fld>
            <a:endParaRPr lang="en-US" dirty="0"/>
          </a:p>
        </p:txBody>
      </p:sp>
      <p:sp>
        <p:nvSpPr>
          <p:cNvPr id="5" name="Slide Number Placeholder 4">
            <a:extLst>
              <a:ext uri="{FF2B5EF4-FFF2-40B4-BE49-F238E27FC236}">
                <a16:creationId xmlns:a16="http://schemas.microsoft.com/office/drawing/2014/main" id="{40FFEC7B-4189-BA58-51A8-DE67930E147D}"/>
              </a:ext>
            </a:extLst>
          </p:cNvPr>
          <p:cNvSpPr>
            <a:spLocks noGrp="1"/>
          </p:cNvSpPr>
          <p:nvPr>
            <p:ph type="sldNum" sz="quarter" idx="12"/>
          </p:nvPr>
        </p:nvSpPr>
        <p:spPr/>
        <p:txBody>
          <a:bodyPr/>
          <a:lstStyle/>
          <a:p>
            <a:fld id="{48F63A3B-78C7-47BE-AE5E-E10140E04643}" type="slidenum">
              <a:rPr lang="en-US" smtClean="0"/>
              <a:t>38</a:t>
            </a:fld>
            <a:endParaRPr lang="en-US" dirty="0"/>
          </a:p>
        </p:txBody>
      </p:sp>
    </p:spTree>
    <p:extLst>
      <p:ext uri="{BB962C8B-B14F-4D97-AF65-F5344CB8AC3E}">
        <p14:creationId xmlns:p14="http://schemas.microsoft.com/office/powerpoint/2010/main" val="18580705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1E60A-F298-E22A-394C-C26512EE463F}"/>
              </a:ext>
            </a:extLst>
          </p:cNvPr>
          <p:cNvSpPr>
            <a:spLocks noGrp="1"/>
          </p:cNvSpPr>
          <p:nvPr>
            <p:ph type="title"/>
          </p:nvPr>
        </p:nvSpPr>
        <p:spPr/>
        <p:txBody>
          <a:bodyPr/>
          <a:lstStyle/>
          <a:p>
            <a:r>
              <a:rPr lang="en-US" dirty="0"/>
              <a:t>Select Mailings from the Toolbar.</a:t>
            </a:r>
          </a:p>
        </p:txBody>
      </p:sp>
      <p:pic>
        <p:nvPicPr>
          <p:cNvPr id="7" name="Content Placeholder 6" descr="A screenshot of a computer&#10;&#10;Description automatically generated">
            <a:extLst>
              <a:ext uri="{FF2B5EF4-FFF2-40B4-BE49-F238E27FC236}">
                <a16:creationId xmlns:a16="http://schemas.microsoft.com/office/drawing/2014/main" id="{5DF68C6C-1A83-CF98-3BB4-B731F33A880F}"/>
              </a:ext>
            </a:extLst>
          </p:cNvPr>
          <p:cNvPicPr>
            <a:picLocks noGrp="1" noChangeAspect="1"/>
          </p:cNvPicPr>
          <p:nvPr>
            <p:ph idx="1"/>
          </p:nvPr>
        </p:nvPicPr>
        <p:blipFill>
          <a:blip r:embed="rId2"/>
          <a:stretch>
            <a:fillRect/>
          </a:stretch>
        </p:blipFill>
        <p:spPr>
          <a:xfrm>
            <a:off x="838200" y="3032919"/>
            <a:ext cx="10515600" cy="1981200"/>
          </a:xfrm>
        </p:spPr>
      </p:pic>
      <p:sp>
        <p:nvSpPr>
          <p:cNvPr id="4" name="Date Placeholder 3">
            <a:extLst>
              <a:ext uri="{FF2B5EF4-FFF2-40B4-BE49-F238E27FC236}">
                <a16:creationId xmlns:a16="http://schemas.microsoft.com/office/drawing/2014/main" id="{25ADD507-0A38-7B44-71F0-C8B6A5D07799}"/>
              </a:ext>
            </a:extLst>
          </p:cNvPr>
          <p:cNvSpPr>
            <a:spLocks noGrp="1"/>
          </p:cNvSpPr>
          <p:nvPr>
            <p:ph type="dt" sz="half" idx="10"/>
          </p:nvPr>
        </p:nvSpPr>
        <p:spPr/>
        <p:txBody>
          <a:bodyPr/>
          <a:lstStyle/>
          <a:p>
            <a:fld id="{83EFA434-54A5-684F-8496-EEA338777E16}" type="datetime3">
              <a:rPr lang="en-US" smtClean="0"/>
              <a:t>18 January 2025</a:t>
            </a:fld>
            <a:endParaRPr lang="en-US" dirty="0"/>
          </a:p>
        </p:txBody>
      </p:sp>
      <p:sp>
        <p:nvSpPr>
          <p:cNvPr id="5" name="Slide Number Placeholder 4">
            <a:extLst>
              <a:ext uri="{FF2B5EF4-FFF2-40B4-BE49-F238E27FC236}">
                <a16:creationId xmlns:a16="http://schemas.microsoft.com/office/drawing/2014/main" id="{97AB8488-8FAD-5896-F8CA-CA906E348340}"/>
              </a:ext>
            </a:extLst>
          </p:cNvPr>
          <p:cNvSpPr>
            <a:spLocks noGrp="1"/>
          </p:cNvSpPr>
          <p:nvPr>
            <p:ph type="sldNum" sz="quarter" idx="12"/>
          </p:nvPr>
        </p:nvSpPr>
        <p:spPr/>
        <p:txBody>
          <a:bodyPr/>
          <a:lstStyle/>
          <a:p>
            <a:fld id="{48F63A3B-78C7-47BE-AE5E-E10140E04643}" type="slidenum">
              <a:rPr lang="en-US" smtClean="0"/>
              <a:t>39</a:t>
            </a:fld>
            <a:endParaRPr lang="en-US" dirty="0"/>
          </a:p>
        </p:txBody>
      </p:sp>
      <p:sp>
        <p:nvSpPr>
          <p:cNvPr id="10" name="Oval 9">
            <a:extLst>
              <a:ext uri="{FF2B5EF4-FFF2-40B4-BE49-F238E27FC236}">
                <a16:creationId xmlns:a16="http://schemas.microsoft.com/office/drawing/2014/main" id="{9C92DD80-9D6F-C7A0-556B-0838341E8E2C}"/>
              </a:ext>
            </a:extLst>
          </p:cNvPr>
          <p:cNvSpPr/>
          <p:nvPr/>
        </p:nvSpPr>
        <p:spPr>
          <a:xfrm>
            <a:off x="4467549" y="3313010"/>
            <a:ext cx="822206" cy="41776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10677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10E06-BCA6-42C5-A1C5-8F9A78DD12E7}"/>
              </a:ext>
            </a:extLst>
          </p:cNvPr>
          <p:cNvSpPr>
            <a:spLocks noGrp="1"/>
          </p:cNvSpPr>
          <p:nvPr>
            <p:ph type="title"/>
          </p:nvPr>
        </p:nvSpPr>
        <p:spPr/>
        <p:txBody>
          <a:bodyPr>
            <a:normAutofit/>
          </a:bodyPr>
          <a:lstStyle/>
          <a:p>
            <a:r>
              <a:rPr lang="en-US" dirty="0"/>
              <a:t>Excel or Numbers or Open Office or…</a:t>
            </a:r>
          </a:p>
        </p:txBody>
      </p:sp>
      <p:sp>
        <p:nvSpPr>
          <p:cNvPr id="3" name="Content Placeholder 2">
            <a:extLst>
              <a:ext uri="{FF2B5EF4-FFF2-40B4-BE49-F238E27FC236}">
                <a16:creationId xmlns:a16="http://schemas.microsoft.com/office/drawing/2014/main" id="{AAED138B-BC47-D69B-8710-1103422CDC01}"/>
              </a:ext>
            </a:extLst>
          </p:cNvPr>
          <p:cNvSpPr>
            <a:spLocks noGrp="1"/>
          </p:cNvSpPr>
          <p:nvPr>
            <p:ph idx="1"/>
          </p:nvPr>
        </p:nvSpPr>
        <p:spPr>
          <a:xfrm>
            <a:off x="838200" y="1690688"/>
            <a:ext cx="10515600" cy="4486275"/>
          </a:xfrm>
        </p:spPr>
        <p:txBody>
          <a:bodyPr>
            <a:normAutofit fontScale="92500" lnSpcReduction="10000"/>
          </a:bodyPr>
          <a:lstStyle/>
          <a:p>
            <a:r>
              <a:rPr lang="en-US" dirty="0"/>
              <a:t>I began with a loose-leaf notebook, one page per field trip.  After a few years I realized that was insufficient.  I looked around for a tool specialized to fossils. There were none at the time for Windows or Mac.</a:t>
            </a:r>
          </a:p>
          <a:p>
            <a:r>
              <a:rPr lang="en-US" dirty="0"/>
              <a:t>So I started using Excel way back.  Excel 95 was limited to 16,000 rows and 256 columns.  </a:t>
            </a:r>
          </a:p>
          <a:p>
            <a:r>
              <a:rPr lang="en-US" dirty="0"/>
              <a:t>Now the limits are well past anything an amateur collector would need for their collection.</a:t>
            </a:r>
          </a:p>
          <a:p>
            <a:r>
              <a:rPr lang="en-US" dirty="0"/>
              <a:t>1,048,575 rows and 16,384 columns! </a:t>
            </a:r>
          </a:p>
          <a:p>
            <a:r>
              <a:rPr lang="en-US" dirty="0"/>
              <a:t>You are not going to run out of space.  </a:t>
            </a:r>
          </a:p>
          <a:p>
            <a:r>
              <a:rPr lang="en-US" dirty="0"/>
              <a:t>Libre Office has similar limits.  </a:t>
            </a:r>
          </a:p>
          <a:p>
            <a:r>
              <a:rPr lang="en-US" dirty="0"/>
              <a:t>Numbers for Mac is limited to only 1,000,000 rows </a:t>
            </a:r>
            <a:r>
              <a:rPr lang="en-US" dirty="0">
                <a:sym typeface="Wingdings" pitchFamily="2" charset="2"/>
              </a:rPr>
              <a:t></a:t>
            </a:r>
            <a:endParaRPr lang="en-US" dirty="0"/>
          </a:p>
          <a:p>
            <a:endParaRPr lang="en-US" dirty="0"/>
          </a:p>
        </p:txBody>
      </p:sp>
      <p:sp>
        <p:nvSpPr>
          <p:cNvPr id="4" name="Date Placeholder 3">
            <a:extLst>
              <a:ext uri="{FF2B5EF4-FFF2-40B4-BE49-F238E27FC236}">
                <a16:creationId xmlns:a16="http://schemas.microsoft.com/office/drawing/2014/main" id="{4B638F4F-FABB-1ABD-6C24-D0D36B17AF8B}"/>
              </a:ext>
            </a:extLst>
          </p:cNvPr>
          <p:cNvSpPr>
            <a:spLocks noGrp="1"/>
          </p:cNvSpPr>
          <p:nvPr>
            <p:ph type="dt" sz="half" idx="10"/>
          </p:nvPr>
        </p:nvSpPr>
        <p:spPr/>
        <p:txBody>
          <a:bodyPr/>
          <a:lstStyle/>
          <a:p>
            <a:fld id="{01AA5D7C-075F-A842-949B-61EE0E5F58B1}" type="datetime3">
              <a:rPr lang="en-US" smtClean="0"/>
              <a:t>18 January 2025</a:t>
            </a:fld>
            <a:endParaRPr lang="en-US" dirty="0"/>
          </a:p>
        </p:txBody>
      </p:sp>
      <p:sp>
        <p:nvSpPr>
          <p:cNvPr id="5" name="Slide Number Placeholder 4">
            <a:extLst>
              <a:ext uri="{FF2B5EF4-FFF2-40B4-BE49-F238E27FC236}">
                <a16:creationId xmlns:a16="http://schemas.microsoft.com/office/drawing/2014/main" id="{2A12F30D-5213-D758-749A-737EF4BEBBBB}"/>
              </a:ext>
            </a:extLst>
          </p:cNvPr>
          <p:cNvSpPr>
            <a:spLocks noGrp="1"/>
          </p:cNvSpPr>
          <p:nvPr>
            <p:ph type="sldNum" sz="quarter" idx="12"/>
          </p:nvPr>
        </p:nvSpPr>
        <p:spPr/>
        <p:txBody>
          <a:bodyPr/>
          <a:lstStyle/>
          <a:p>
            <a:fld id="{48F63A3B-78C7-47BE-AE5E-E10140E04643}" type="slidenum">
              <a:rPr lang="en-US" smtClean="0"/>
              <a:t>4</a:t>
            </a:fld>
            <a:endParaRPr lang="en-US" dirty="0"/>
          </a:p>
        </p:txBody>
      </p:sp>
    </p:spTree>
    <p:extLst>
      <p:ext uri="{BB962C8B-B14F-4D97-AF65-F5344CB8AC3E}">
        <p14:creationId xmlns:p14="http://schemas.microsoft.com/office/powerpoint/2010/main" val="10522775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34DC0-DB69-789A-C7BE-E7E0ADE5CD91}"/>
              </a:ext>
            </a:extLst>
          </p:cNvPr>
          <p:cNvSpPr>
            <a:spLocks noGrp="1"/>
          </p:cNvSpPr>
          <p:nvPr>
            <p:ph type="title"/>
          </p:nvPr>
        </p:nvSpPr>
        <p:spPr/>
        <p:txBody>
          <a:bodyPr>
            <a:normAutofit/>
          </a:bodyPr>
          <a:lstStyle/>
          <a:p>
            <a:r>
              <a:rPr lang="en-US" sz="4000" dirty="0"/>
              <a:t>You only have to worry about the details of Mail Merge if you want to change label formats. </a:t>
            </a:r>
          </a:p>
        </p:txBody>
      </p:sp>
      <p:sp>
        <p:nvSpPr>
          <p:cNvPr id="4" name="Date Placeholder 3">
            <a:extLst>
              <a:ext uri="{FF2B5EF4-FFF2-40B4-BE49-F238E27FC236}">
                <a16:creationId xmlns:a16="http://schemas.microsoft.com/office/drawing/2014/main" id="{40DFE05E-035F-0867-563B-481B5364FF4F}"/>
              </a:ext>
            </a:extLst>
          </p:cNvPr>
          <p:cNvSpPr>
            <a:spLocks noGrp="1"/>
          </p:cNvSpPr>
          <p:nvPr>
            <p:ph type="dt" sz="half" idx="10"/>
          </p:nvPr>
        </p:nvSpPr>
        <p:spPr/>
        <p:txBody>
          <a:bodyPr/>
          <a:lstStyle/>
          <a:p>
            <a:fld id="{9CC33681-26A4-FE44-A692-5DB5099E5850}" type="datetime3">
              <a:rPr lang="en-US" smtClean="0"/>
              <a:t>18 January 2025</a:t>
            </a:fld>
            <a:endParaRPr lang="en-US" dirty="0"/>
          </a:p>
        </p:txBody>
      </p:sp>
      <p:sp>
        <p:nvSpPr>
          <p:cNvPr id="5" name="Slide Number Placeholder 4">
            <a:extLst>
              <a:ext uri="{FF2B5EF4-FFF2-40B4-BE49-F238E27FC236}">
                <a16:creationId xmlns:a16="http://schemas.microsoft.com/office/drawing/2014/main" id="{FDCE931F-0A00-31FA-84DB-46D611DED93E}"/>
              </a:ext>
            </a:extLst>
          </p:cNvPr>
          <p:cNvSpPr>
            <a:spLocks noGrp="1"/>
          </p:cNvSpPr>
          <p:nvPr>
            <p:ph type="sldNum" sz="quarter" idx="12"/>
          </p:nvPr>
        </p:nvSpPr>
        <p:spPr/>
        <p:txBody>
          <a:bodyPr/>
          <a:lstStyle/>
          <a:p>
            <a:fld id="{48F63A3B-78C7-47BE-AE5E-E10140E04643}" type="slidenum">
              <a:rPr lang="en-US" smtClean="0"/>
              <a:t>40</a:t>
            </a:fld>
            <a:endParaRPr lang="en-US" dirty="0"/>
          </a:p>
        </p:txBody>
      </p:sp>
      <p:pic>
        <p:nvPicPr>
          <p:cNvPr id="9" name="Picture 8" descr="A screenshot of a computer&#10;&#10;Description automatically generated">
            <a:extLst>
              <a:ext uri="{FF2B5EF4-FFF2-40B4-BE49-F238E27FC236}">
                <a16:creationId xmlns:a16="http://schemas.microsoft.com/office/drawing/2014/main" id="{21BB4637-524C-537A-0CB8-478A0EAE485A}"/>
              </a:ext>
            </a:extLst>
          </p:cNvPr>
          <p:cNvPicPr>
            <a:picLocks noChangeAspect="1"/>
          </p:cNvPicPr>
          <p:nvPr/>
        </p:nvPicPr>
        <p:blipFill>
          <a:blip r:embed="rId2"/>
          <a:srcRect b="56287"/>
          <a:stretch/>
        </p:blipFill>
        <p:spPr>
          <a:xfrm>
            <a:off x="838199" y="1840374"/>
            <a:ext cx="7156681" cy="4515976"/>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A68DE6D6-70FE-22BB-B9BC-19A30EB860E3}"/>
              </a:ext>
            </a:extLst>
          </p:cNvPr>
          <p:cNvPicPr>
            <a:picLocks noChangeAspect="1"/>
          </p:cNvPicPr>
          <p:nvPr/>
        </p:nvPicPr>
        <p:blipFill>
          <a:blip r:embed="rId3"/>
          <a:srcRect l="52420"/>
          <a:stretch/>
        </p:blipFill>
        <p:spPr>
          <a:xfrm>
            <a:off x="8236102" y="4098362"/>
            <a:ext cx="3698111" cy="1482992"/>
          </a:xfrm>
          <a:prstGeom prst="rect">
            <a:avLst/>
          </a:prstGeom>
        </p:spPr>
      </p:pic>
      <p:sp>
        <p:nvSpPr>
          <p:cNvPr id="12" name="TextBox 11">
            <a:extLst>
              <a:ext uri="{FF2B5EF4-FFF2-40B4-BE49-F238E27FC236}">
                <a16:creationId xmlns:a16="http://schemas.microsoft.com/office/drawing/2014/main" id="{ECCCF8F0-AABD-6754-A7A1-A1A02B6E5280}"/>
              </a:ext>
            </a:extLst>
          </p:cNvPr>
          <p:cNvSpPr txBox="1"/>
          <p:nvPr/>
        </p:nvSpPr>
        <p:spPr>
          <a:xfrm>
            <a:off x="8352564" y="2055813"/>
            <a:ext cx="3465188" cy="1815882"/>
          </a:xfrm>
          <a:prstGeom prst="rect">
            <a:avLst/>
          </a:prstGeom>
          <a:noFill/>
        </p:spPr>
        <p:txBody>
          <a:bodyPr wrap="square" rtlCol="0">
            <a:spAutoFit/>
          </a:bodyPr>
          <a:lstStyle/>
          <a:p>
            <a:r>
              <a:rPr lang="en-US" sz="2800" dirty="0"/>
              <a:t>Click on the ‘Finish &amp; Merge’ pulldown and select ‘Edit Individual Documents’</a:t>
            </a:r>
          </a:p>
        </p:txBody>
      </p:sp>
      <p:sp>
        <p:nvSpPr>
          <p:cNvPr id="14" name="Oval 13">
            <a:extLst>
              <a:ext uri="{FF2B5EF4-FFF2-40B4-BE49-F238E27FC236}">
                <a16:creationId xmlns:a16="http://schemas.microsoft.com/office/drawing/2014/main" id="{6E26135F-3A0D-1291-470B-E38B2A19D572}"/>
              </a:ext>
            </a:extLst>
          </p:cNvPr>
          <p:cNvSpPr/>
          <p:nvPr/>
        </p:nvSpPr>
        <p:spPr>
          <a:xfrm>
            <a:off x="7058400" y="2346837"/>
            <a:ext cx="728748" cy="68149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978284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5D54C6F-CBDC-B6D9-3634-593CC22A0BD5}"/>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300" kern="1200" dirty="0">
                <a:solidFill>
                  <a:srgbClr val="FFFFFF"/>
                </a:solidFill>
                <a:latin typeface="+mj-lt"/>
                <a:ea typeface="+mj-ea"/>
                <a:cs typeface="+mj-cs"/>
              </a:rPr>
              <a:t>And then you have your labels.  You can edit them if you need to.</a:t>
            </a:r>
          </a:p>
        </p:txBody>
      </p:sp>
      <p:pic>
        <p:nvPicPr>
          <p:cNvPr id="15" name="Content Placeholder 14" descr="A screenshot of a computer&#10;&#10;Description automatically generated">
            <a:extLst>
              <a:ext uri="{FF2B5EF4-FFF2-40B4-BE49-F238E27FC236}">
                <a16:creationId xmlns:a16="http://schemas.microsoft.com/office/drawing/2014/main" id="{B797FBA6-A164-99B8-EA74-444EB4E0D5D3}"/>
              </a:ext>
            </a:extLst>
          </p:cNvPr>
          <p:cNvPicPr>
            <a:picLocks noGrp="1" noChangeAspect="1"/>
          </p:cNvPicPr>
          <p:nvPr>
            <p:ph idx="1"/>
          </p:nvPr>
        </p:nvPicPr>
        <p:blipFill>
          <a:blip r:embed="rId2"/>
          <a:srcRect l="50617" t="19061" r="6007" b="-458"/>
          <a:stretch/>
        </p:blipFill>
        <p:spPr>
          <a:xfrm>
            <a:off x="5553660" y="435094"/>
            <a:ext cx="5609640" cy="5921256"/>
          </a:xfrm>
          <a:prstGeom prst="rect">
            <a:avLst/>
          </a:prstGeom>
          <a:ln>
            <a:solidFill>
              <a:schemeClr val="bg1">
                <a:lumMod val="75000"/>
              </a:schemeClr>
            </a:solidFill>
          </a:ln>
        </p:spPr>
      </p:pic>
      <p:sp>
        <p:nvSpPr>
          <p:cNvPr id="4" name="Date Placeholder 3">
            <a:extLst>
              <a:ext uri="{FF2B5EF4-FFF2-40B4-BE49-F238E27FC236}">
                <a16:creationId xmlns:a16="http://schemas.microsoft.com/office/drawing/2014/main" id="{2F4FD801-603D-CF77-39A1-4E1F7E78ED55}"/>
              </a:ext>
            </a:extLst>
          </p:cNvPr>
          <p:cNvSpPr>
            <a:spLocks noGrp="1"/>
          </p:cNvSpPr>
          <p:nvPr>
            <p:ph type="dt" sz="half" idx="10"/>
          </p:nvPr>
        </p:nvSpPr>
        <p:spPr>
          <a:xfrm>
            <a:off x="8842248" y="6356350"/>
            <a:ext cx="1997202" cy="365125"/>
          </a:xfrm>
        </p:spPr>
        <p:txBody>
          <a:bodyPr vert="horz" lIns="91440" tIns="45720" rIns="91440" bIns="45720" rtlCol="0" anchor="ctr">
            <a:normAutofit/>
          </a:bodyPr>
          <a:lstStyle/>
          <a:p>
            <a:pPr algn="r">
              <a:spcAft>
                <a:spcPts val="600"/>
              </a:spcAft>
            </a:pPr>
            <a:fld id="{BE35129E-34C3-714F-BFBC-18A785679AFE}" type="datetime3">
              <a:rPr lang="en-US" smtClean="0">
                <a:solidFill>
                  <a:schemeClr val="tx1">
                    <a:alpha val="80000"/>
                  </a:schemeClr>
                </a:solidFill>
              </a:rPr>
              <a:t>18 January 2025</a:t>
            </a:fld>
            <a:endParaRPr lang="en-US" dirty="0">
              <a:solidFill>
                <a:schemeClr val="tx1">
                  <a:alpha val="80000"/>
                </a:schemeClr>
              </a:solidFill>
            </a:endParaRPr>
          </a:p>
        </p:txBody>
      </p:sp>
      <p:sp>
        <p:nvSpPr>
          <p:cNvPr id="5" name="Slide Number Placeholder 4">
            <a:extLst>
              <a:ext uri="{FF2B5EF4-FFF2-40B4-BE49-F238E27FC236}">
                <a16:creationId xmlns:a16="http://schemas.microsoft.com/office/drawing/2014/main" id="{14D8C5DD-1D8A-C92A-CDCA-220776548272}"/>
              </a:ext>
            </a:extLst>
          </p:cNvPr>
          <p:cNvSpPr>
            <a:spLocks noGrp="1"/>
          </p:cNvSpPr>
          <p:nvPr>
            <p:ph type="sldNum" sz="quarter" idx="12"/>
          </p:nvPr>
        </p:nvSpPr>
        <p:spPr>
          <a:xfrm>
            <a:off x="11034184" y="6356350"/>
            <a:ext cx="514349" cy="365125"/>
          </a:xfrm>
        </p:spPr>
        <p:txBody>
          <a:bodyPr vert="horz" lIns="91440" tIns="45720" rIns="91440" bIns="45720" rtlCol="0" anchor="ctr">
            <a:normAutofit/>
          </a:bodyPr>
          <a:lstStyle/>
          <a:p>
            <a:pPr>
              <a:spcAft>
                <a:spcPts val="600"/>
              </a:spcAft>
            </a:pPr>
            <a:fld id="{48F63A3B-78C7-47BE-AE5E-E10140E04643}" type="slidenum">
              <a:rPr lang="en-US">
                <a:solidFill>
                  <a:schemeClr val="tx1">
                    <a:alpha val="80000"/>
                  </a:schemeClr>
                </a:solidFill>
              </a:rPr>
              <a:pPr>
                <a:spcAft>
                  <a:spcPts val="600"/>
                </a:spcAft>
              </a:pPr>
              <a:t>41</a:t>
            </a:fld>
            <a:endParaRPr lang="en-US" dirty="0">
              <a:solidFill>
                <a:schemeClr val="tx1">
                  <a:alpha val="80000"/>
                </a:schemeClr>
              </a:solidFill>
            </a:endParaRPr>
          </a:p>
        </p:txBody>
      </p:sp>
    </p:spTree>
    <p:extLst>
      <p:ext uri="{BB962C8B-B14F-4D97-AF65-F5344CB8AC3E}">
        <p14:creationId xmlns:p14="http://schemas.microsoft.com/office/powerpoint/2010/main" val="38088912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2DC70-6B0D-47B7-77FE-55DA613B67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FA158F-5F09-81E1-0D48-60A31AB82622}"/>
              </a:ext>
            </a:extLst>
          </p:cNvPr>
          <p:cNvSpPr>
            <a:spLocks noGrp="1"/>
          </p:cNvSpPr>
          <p:nvPr>
            <p:ph type="title"/>
          </p:nvPr>
        </p:nvSpPr>
        <p:spPr/>
        <p:txBody>
          <a:bodyPr/>
          <a:lstStyle/>
          <a:p>
            <a:r>
              <a:rPr lang="en-US" dirty="0"/>
              <a:t>Available on the Austin Paleo Website</a:t>
            </a:r>
          </a:p>
        </p:txBody>
      </p:sp>
      <p:sp>
        <p:nvSpPr>
          <p:cNvPr id="3" name="Content Placeholder 2">
            <a:extLst>
              <a:ext uri="{FF2B5EF4-FFF2-40B4-BE49-F238E27FC236}">
                <a16:creationId xmlns:a16="http://schemas.microsoft.com/office/drawing/2014/main" id="{184A41E3-7607-ABD6-D29B-C8A039F04F08}"/>
              </a:ext>
            </a:extLst>
          </p:cNvPr>
          <p:cNvSpPr>
            <a:spLocks noGrp="1"/>
          </p:cNvSpPr>
          <p:nvPr>
            <p:ph idx="1"/>
          </p:nvPr>
        </p:nvSpPr>
        <p:spPr>
          <a:xfrm>
            <a:off x="838200" y="1479176"/>
            <a:ext cx="10515600" cy="4877174"/>
          </a:xfrm>
        </p:spPr>
        <p:txBody>
          <a:bodyPr>
            <a:normAutofit fontScale="77500" lnSpcReduction="20000"/>
          </a:bodyPr>
          <a:lstStyle/>
          <a:p>
            <a:pPr marL="293688" indent="-282575">
              <a:lnSpc>
                <a:spcPct val="120000"/>
              </a:lnSpc>
              <a:buNone/>
            </a:pPr>
            <a:r>
              <a:rPr lang="en-US" dirty="0"/>
              <a:t>Go to </a:t>
            </a:r>
            <a:r>
              <a:rPr lang="en-US" dirty="0">
                <a:hlinkClick r:id="rId2"/>
              </a:rPr>
              <a:t>https://www.austinpaleo.org/papers.html</a:t>
            </a:r>
            <a:r>
              <a:rPr lang="en-US" dirty="0"/>
              <a:t>.  You will find the file </a:t>
            </a:r>
            <a:r>
              <a:rPr lang="en-US" b="1" dirty="0">
                <a:latin typeface="Courier New" panose="02070309020205020404" pitchFamily="49" charset="0"/>
                <a:cs typeface="Courier New" panose="02070309020205020404" pitchFamily="49" charset="0"/>
              </a:rPr>
              <a:t>FossilCollection.zip</a:t>
            </a:r>
            <a:r>
              <a:rPr lang="en-US" dirty="0"/>
              <a:t> that includes:</a:t>
            </a:r>
          </a:p>
          <a:p>
            <a:r>
              <a:rPr lang="en-US" dirty="0"/>
              <a:t>This </a:t>
            </a:r>
            <a:r>
              <a:rPr lang="en-US"/>
              <a:t>slide deck as a pdf - </a:t>
            </a:r>
            <a:r>
              <a:rPr lang="en-US" b="1" dirty="0" err="1">
                <a:latin typeface="Courier New" panose="02070309020205020404" pitchFamily="49" charset="0"/>
                <a:cs typeface="Courier New" panose="02070309020205020404" pitchFamily="49" charset="0"/>
              </a:rPr>
              <a:t>FossilCollection.pdf</a:t>
            </a:r>
            <a:endParaRPr lang="en-US" b="1" dirty="0"/>
          </a:p>
          <a:p>
            <a:r>
              <a:rPr lang="en-US" dirty="0"/>
              <a:t>The database file - </a:t>
            </a:r>
            <a:r>
              <a:rPr lang="en-US" b="1" dirty="0">
                <a:latin typeface="Courier New" panose="02070309020205020404" pitchFamily="49" charset="0"/>
                <a:cs typeface="Courier New" panose="02070309020205020404" pitchFamily="49" charset="0"/>
              </a:rPr>
              <a:t>FossilCollection.xlsx</a:t>
            </a:r>
          </a:p>
          <a:p>
            <a:r>
              <a:rPr lang="en-US" dirty="0"/>
              <a:t>Word Docs</a:t>
            </a:r>
          </a:p>
          <a:p>
            <a:pPr lvl="1"/>
            <a:r>
              <a:rPr lang="en-US" dirty="0"/>
              <a:t>Print specimen labels</a:t>
            </a:r>
          </a:p>
          <a:p>
            <a:pPr lvl="2"/>
            <a:r>
              <a:rPr lang="en-US" b="1" dirty="0">
                <a:latin typeface="Courier New" panose="02070309020205020404" pitchFamily="49" charset="0"/>
                <a:cs typeface="Courier New" panose="02070309020205020404" pitchFamily="49" charset="0"/>
              </a:rPr>
              <a:t>PrintGenusSpecies.docx </a:t>
            </a:r>
            <a:r>
              <a:rPr lang="en-US" dirty="0"/>
              <a:t>(3x4 inch labels)</a:t>
            </a:r>
          </a:p>
          <a:p>
            <a:pPr lvl="2"/>
            <a:r>
              <a:rPr lang="en-US" b="1" dirty="0">
                <a:latin typeface="Courier New" panose="02070309020205020404" pitchFamily="49" charset="0"/>
                <a:cs typeface="Courier New" panose="02070309020205020404" pitchFamily="49" charset="0"/>
              </a:rPr>
              <a:t>PrintGenusSpeciesSmall.docx</a:t>
            </a:r>
            <a:r>
              <a:rPr lang="en-US" dirty="0">
                <a:latin typeface="Courier New" panose="02070309020205020404" pitchFamily="49" charset="0"/>
                <a:cs typeface="Courier New" panose="02070309020205020404" pitchFamily="49" charset="0"/>
              </a:rPr>
              <a:t> </a:t>
            </a:r>
            <a:r>
              <a:rPr lang="en-US" dirty="0"/>
              <a:t>(2x3 inch labels) </a:t>
            </a:r>
            <a:endParaRPr lang="en-US" dirty="0">
              <a:latin typeface="Courier New" panose="02070309020205020404" pitchFamily="49" charset="0"/>
              <a:cs typeface="Courier New" panose="02070309020205020404" pitchFamily="49" charset="0"/>
            </a:endParaRPr>
          </a:p>
          <a:p>
            <a:pPr lvl="1"/>
            <a:r>
              <a:rPr lang="en-US" dirty="0"/>
              <a:t>Print location labels</a:t>
            </a:r>
          </a:p>
          <a:p>
            <a:pPr lvl="2"/>
            <a:r>
              <a:rPr lang="en-US" b="1" dirty="0">
                <a:latin typeface="Courier New" panose="02070309020205020404" pitchFamily="49" charset="0"/>
                <a:cs typeface="Courier New" panose="02070309020205020404" pitchFamily="49" charset="0"/>
              </a:rPr>
              <a:t>PrintLocationsWnotes.docx</a:t>
            </a:r>
          </a:p>
          <a:p>
            <a:r>
              <a:rPr lang="en-US" dirty="0"/>
              <a:t>Libre Docs </a:t>
            </a:r>
          </a:p>
          <a:p>
            <a:pPr lvl="1"/>
            <a:r>
              <a:rPr lang="en-US" dirty="0"/>
              <a:t>Print specimen labels</a:t>
            </a:r>
          </a:p>
          <a:p>
            <a:pPr lvl="2"/>
            <a:r>
              <a:rPr lang="en-US" b="1" dirty="0">
                <a:latin typeface="Courier New" panose="02070309020205020404" pitchFamily="49" charset="0"/>
                <a:cs typeface="Courier New" panose="02070309020205020404" pitchFamily="49" charset="0"/>
              </a:rPr>
              <a:t>PrintGenusSpeciesLibre.odt </a:t>
            </a:r>
            <a:r>
              <a:rPr lang="en-US" dirty="0"/>
              <a:t>(3x4 inch labels)</a:t>
            </a:r>
          </a:p>
          <a:p>
            <a:pPr lvl="2"/>
            <a:r>
              <a:rPr lang="en-US" b="1" dirty="0">
                <a:latin typeface="Courier New" panose="02070309020205020404" pitchFamily="49" charset="0"/>
                <a:cs typeface="Courier New" panose="02070309020205020404" pitchFamily="49" charset="0"/>
              </a:rPr>
              <a:t>PrintGenusSpeciesSmallLibre.odt </a:t>
            </a:r>
            <a:r>
              <a:rPr lang="en-US" dirty="0"/>
              <a:t>(2x3 inch labels) </a:t>
            </a:r>
            <a:endParaRPr lang="en-US" dirty="0">
              <a:latin typeface="Courier New" panose="02070309020205020404" pitchFamily="49" charset="0"/>
              <a:cs typeface="Courier New" panose="02070309020205020404" pitchFamily="49" charset="0"/>
            </a:endParaRPr>
          </a:p>
          <a:p>
            <a:pPr lvl="1"/>
            <a:r>
              <a:rPr lang="en-US" dirty="0"/>
              <a:t>Print location labels</a:t>
            </a:r>
          </a:p>
          <a:p>
            <a:pPr lvl="2"/>
            <a:r>
              <a:rPr lang="en-US" b="1" dirty="0">
                <a:latin typeface="Courier New" panose="02070309020205020404" pitchFamily="49" charset="0"/>
                <a:cs typeface="Courier New" panose="02070309020205020404" pitchFamily="49" charset="0"/>
              </a:rPr>
              <a:t>PrintLocationsWnotesLibre.odt</a:t>
            </a:r>
          </a:p>
          <a:p>
            <a:pPr marL="0" indent="0">
              <a:buNone/>
            </a:pPr>
            <a:endParaRPr lang="en-US" dirty="0"/>
          </a:p>
        </p:txBody>
      </p:sp>
      <p:sp>
        <p:nvSpPr>
          <p:cNvPr id="4" name="Date Placeholder 3">
            <a:extLst>
              <a:ext uri="{FF2B5EF4-FFF2-40B4-BE49-F238E27FC236}">
                <a16:creationId xmlns:a16="http://schemas.microsoft.com/office/drawing/2014/main" id="{820EBF14-E90B-E918-2341-819A8AF5428A}"/>
              </a:ext>
            </a:extLst>
          </p:cNvPr>
          <p:cNvSpPr>
            <a:spLocks noGrp="1"/>
          </p:cNvSpPr>
          <p:nvPr>
            <p:ph type="dt" sz="half" idx="10"/>
          </p:nvPr>
        </p:nvSpPr>
        <p:spPr/>
        <p:txBody>
          <a:bodyPr/>
          <a:lstStyle/>
          <a:p>
            <a:fld id="{E61E1032-52C1-0C4F-8A3C-88BEB24E49D8}" type="datetime3">
              <a:rPr lang="en-US" smtClean="0"/>
              <a:t>18 January 2025</a:t>
            </a:fld>
            <a:endParaRPr lang="en-US" dirty="0"/>
          </a:p>
        </p:txBody>
      </p:sp>
      <p:sp>
        <p:nvSpPr>
          <p:cNvPr id="5" name="Slide Number Placeholder 4">
            <a:extLst>
              <a:ext uri="{FF2B5EF4-FFF2-40B4-BE49-F238E27FC236}">
                <a16:creationId xmlns:a16="http://schemas.microsoft.com/office/drawing/2014/main" id="{39E22288-F3F3-14EF-5CF9-E296B2D87001}"/>
              </a:ext>
            </a:extLst>
          </p:cNvPr>
          <p:cNvSpPr>
            <a:spLocks noGrp="1"/>
          </p:cNvSpPr>
          <p:nvPr>
            <p:ph type="sldNum" sz="quarter" idx="12"/>
          </p:nvPr>
        </p:nvSpPr>
        <p:spPr/>
        <p:txBody>
          <a:bodyPr/>
          <a:lstStyle/>
          <a:p>
            <a:fld id="{48F63A3B-78C7-47BE-AE5E-E10140E04643}" type="slidenum">
              <a:rPr lang="en-US" smtClean="0"/>
              <a:t>42</a:t>
            </a:fld>
            <a:endParaRPr lang="en-US" dirty="0"/>
          </a:p>
        </p:txBody>
      </p:sp>
    </p:spTree>
    <p:extLst>
      <p:ext uri="{BB962C8B-B14F-4D97-AF65-F5344CB8AC3E}">
        <p14:creationId xmlns:p14="http://schemas.microsoft.com/office/powerpoint/2010/main" val="16860250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6CCA5F87-1D1E-45CB-8D83-FC7EEFAD9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Yellow python">
            <a:extLst>
              <a:ext uri="{FF2B5EF4-FFF2-40B4-BE49-F238E27FC236}">
                <a16:creationId xmlns:a16="http://schemas.microsoft.com/office/drawing/2014/main" id="{9D29DE80-A412-0980-FF31-C204467637D1}"/>
              </a:ext>
            </a:extLst>
          </p:cNvPr>
          <p:cNvPicPr>
            <a:picLocks noChangeAspect="1"/>
          </p:cNvPicPr>
          <p:nvPr/>
        </p:nvPicPr>
        <p:blipFill>
          <a:blip r:embed="rId2"/>
          <a:srcRect l="14996" r="-2" b="-2"/>
          <a:stretch/>
        </p:blipFill>
        <p:spPr>
          <a:xfrm>
            <a:off x="20" y="10"/>
            <a:ext cx="8668492" cy="6857990"/>
          </a:xfrm>
          <a:prstGeom prst="rect">
            <a:avLst/>
          </a:prstGeom>
        </p:spPr>
      </p:pic>
      <p:sp>
        <p:nvSpPr>
          <p:cNvPr id="57" name="Rectangle 56">
            <a:extLst>
              <a:ext uri="{FF2B5EF4-FFF2-40B4-BE49-F238E27FC236}">
                <a16:creationId xmlns:a16="http://schemas.microsoft.com/office/drawing/2014/main" id="{7CCFC2C6-6238-4A2F-93DE-2ADF74AF6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a:extLst>
              <a:ext uri="{FF2B5EF4-FFF2-40B4-BE49-F238E27FC236}">
                <a16:creationId xmlns:a16="http://schemas.microsoft.com/office/drawing/2014/main" id="{139EFEAA-0DC2-81A6-947C-8D05C4F6951D}"/>
              </a:ext>
            </a:extLst>
          </p:cNvPr>
          <p:cNvSpPr>
            <a:spLocks noGrp="1"/>
          </p:cNvSpPr>
          <p:nvPr>
            <p:ph type="title"/>
          </p:nvPr>
        </p:nvSpPr>
        <p:spPr>
          <a:xfrm>
            <a:off x="7848600" y="1122363"/>
            <a:ext cx="4023360" cy="3204134"/>
          </a:xfrm>
        </p:spPr>
        <p:txBody>
          <a:bodyPr vert="horz" lIns="91440" tIns="45720" rIns="91440" bIns="45720" rtlCol="0" anchor="b">
            <a:normAutofit/>
          </a:bodyPr>
          <a:lstStyle/>
          <a:p>
            <a:r>
              <a:rPr lang="en-US" sz="4800"/>
              <a:t>Advanced Reports</a:t>
            </a:r>
          </a:p>
        </p:txBody>
      </p:sp>
      <p:sp>
        <p:nvSpPr>
          <p:cNvPr id="7" name="Text Placeholder 6">
            <a:extLst>
              <a:ext uri="{FF2B5EF4-FFF2-40B4-BE49-F238E27FC236}">
                <a16:creationId xmlns:a16="http://schemas.microsoft.com/office/drawing/2014/main" id="{658D3291-F960-9529-C8C8-B3F4F7EE0CCB}"/>
              </a:ext>
            </a:extLst>
          </p:cNvPr>
          <p:cNvSpPr>
            <a:spLocks noGrp="1"/>
          </p:cNvSpPr>
          <p:nvPr>
            <p:ph type="body" idx="1"/>
          </p:nvPr>
        </p:nvSpPr>
        <p:spPr>
          <a:xfrm>
            <a:off x="7848600" y="4872922"/>
            <a:ext cx="4023360" cy="1208141"/>
          </a:xfrm>
        </p:spPr>
        <p:txBody>
          <a:bodyPr vert="horz" lIns="91440" tIns="45720" rIns="91440" bIns="45720" rtlCol="0">
            <a:normAutofit/>
          </a:bodyPr>
          <a:lstStyle/>
          <a:p>
            <a:r>
              <a:rPr lang="en-US" sz="2000" dirty="0">
                <a:solidFill>
                  <a:schemeClr val="tx1"/>
                </a:solidFill>
              </a:rPr>
              <a:t>Requires Python and </a:t>
            </a:r>
            <a:r>
              <a:rPr lang="en-US" sz="2000" dirty="0" err="1">
                <a:solidFill>
                  <a:schemeClr val="tx1"/>
                </a:solidFill>
              </a:rPr>
              <a:t>LaTex</a:t>
            </a:r>
            <a:r>
              <a:rPr lang="en-US" sz="2000" dirty="0">
                <a:solidFill>
                  <a:schemeClr val="tx1"/>
                </a:solidFill>
              </a:rPr>
              <a:t>.  And probably some programming experience.</a:t>
            </a:r>
          </a:p>
        </p:txBody>
      </p:sp>
      <p:sp>
        <p:nvSpPr>
          <p:cNvPr id="31" name="Rectangle 30">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8" name="Rectangle 5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Date Placeholder 3">
            <a:extLst>
              <a:ext uri="{FF2B5EF4-FFF2-40B4-BE49-F238E27FC236}">
                <a16:creationId xmlns:a16="http://schemas.microsoft.com/office/drawing/2014/main" id="{4FDFB04C-EDB7-313D-BC2C-311321897D36}"/>
              </a:ext>
            </a:extLst>
          </p:cNvPr>
          <p:cNvSpPr>
            <a:spLocks noGrp="1"/>
          </p:cNvSpPr>
          <p:nvPr>
            <p:ph type="dt" sz="half" idx="10"/>
          </p:nvPr>
        </p:nvSpPr>
        <p:spPr>
          <a:xfrm>
            <a:off x="320040" y="6356350"/>
            <a:ext cx="2743200" cy="365125"/>
          </a:xfrm>
        </p:spPr>
        <p:txBody>
          <a:bodyPr vert="horz" lIns="91440" tIns="45720" rIns="91440" bIns="45720" rtlCol="0" anchor="ctr">
            <a:normAutofit/>
          </a:bodyPr>
          <a:lstStyle/>
          <a:p>
            <a:pPr>
              <a:spcAft>
                <a:spcPts val="600"/>
              </a:spcAft>
              <a:defRPr/>
            </a:pPr>
            <a:fld id="{5B1BFF36-71DA-904D-BC26-960E588E5C2A}" type="datetime3">
              <a:rPr lang="en-US" smtClean="0">
                <a:solidFill>
                  <a:schemeClr val="bg1"/>
                </a:solidFill>
                <a:latin typeface="Calibri" panose="020F0502020204030204"/>
              </a:rPr>
              <a:t>18 January 2025</a:t>
            </a:fld>
            <a:endParaRPr lang="en-US" dirty="0">
              <a:solidFill>
                <a:schemeClr val="bg1"/>
              </a:solidFill>
              <a:latin typeface="Calibri" panose="020F0502020204030204"/>
            </a:endParaRPr>
          </a:p>
        </p:txBody>
      </p:sp>
      <p:sp>
        <p:nvSpPr>
          <p:cNvPr id="5" name="Slide Number Placeholder 4">
            <a:extLst>
              <a:ext uri="{FF2B5EF4-FFF2-40B4-BE49-F238E27FC236}">
                <a16:creationId xmlns:a16="http://schemas.microsoft.com/office/drawing/2014/main" id="{DDA6E618-CD69-10A9-D0CA-3CEC1CA33910}"/>
              </a:ext>
            </a:extLst>
          </p:cNvPr>
          <p:cNvSpPr>
            <a:spLocks noGrp="1"/>
          </p:cNvSpPr>
          <p:nvPr>
            <p:ph type="sldNum" sz="quarter" idx="12"/>
          </p:nvPr>
        </p:nvSpPr>
        <p:spPr>
          <a:xfrm>
            <a:off x="11150138" y="6356350"/>
            <a:ext cx="721822" cy="365125"/>
          </a:xfrm>
        </p:spPr>
        <p:txBody>
          <a:bodyPr vert="horz" lIns="91440" tIns="45720" rIns="91440" bIns="45720" rtlCol="0" anchor="ctr">
            <a:normAutofit/>
          </a:bodyPr>
          <a:lstStyle/>
          <a:p>
            <a:pPr>
              <a:spcAft>
                <a:spcPts val="600"/>
              </a:spcAft>
              <a:defRPr/>
            </a:pPr>
            <a:fld id="{48F63A3B-78C7-47BE-AE5E-E10140E04643}" type="slidenum">
              <a:rPr lang="en-US">
                <a:solidFill>
                  <a:schemeClr val="tx1">
                    <a:lumMod val="50000"/>
                    <a:lumOff val="50000"/>
                  </a:schemeClr>
                </a:solidFill>
                <a:latin typeface="Calibri" panose="020F0502020204030204"/>
              </a:rPr>
              <a:pPr>
                <a:spcAft>
                  <a:spcPts val="600"/>
                </a:spcAft>
                <a:defRPr/>
              </a:pPr>
              <a:t>43</a:t>
            </a:fld>
            <a:endParaRPr lang="en-US">
              <a:solidFill>
                <a:schemeClr val="tx1">
                  <a:lumMod val="50000"/>
                  <a:lumOff val="50000"/>
                </a:schemeClr>
              </a:solidFill>
              <a:latin typeface="Calibri" panose="020F0502020204030204"/>
            </a:endParaRPr>
          </a:p>
        </p:txBody>
      </p:sp>
    </p:spTree>
    <p:extLst>
      <p:ext uri="{BB962C8B-B14F-4D97-AF65-F5344CB8AC3E}">
        <p14:creationId xmlns:p14="http://schemas.microsoft.com/office/powerpoint/2010/main" val="12039875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4EA1762-8A0F-EF99-5732-5F3D6853E586}"/>
              </a:ext>
            </a:extLst>
          </p:cNvPr>
          <p:cNvSpPr>
            <a:spLocks noGrp="1"/>
          </p:cNvSpPr>
          <p:nvPr>
            <p:ph type="title"/>
          </p:nvPr>
        </p:nvSpPr>
        <p:spPr>
          <a:xfrm>
            <a:off x="838200" y="616140"/>
            <a:ext cx="10515600" cy="1454709"/>
          </a:xfrm>
        </p:spPr>
        <p:txBody>
          <a:bodyPr anchor="t" anchorCtr="1">
            <a:normAutofit/>
          </a:bodyPr>
          <a:lstStyle/>
          <a:p>
            <a:pPr algn="ctr"/>
            <a:r>
              <a:rPr lang="en-US" dirty="0"/>
              <a:t>Most real databases provide a</a:t>
            </a:r>
            <a:br>
              <a:rPr lang="en-US" dirty="0"/>
            </a:br>
            <a:r>
              <a:rPr lang="en-US" dirty="0"/>
              <a:t>reporting capability</a:t>
            </a:r>
          </a:p>
        </p:txBody>
      </p:sp>
      <p:sp>
        <p:nvSpPr>
          <p:cNvPr id="7" name="Content Placeholder 6">
            <a:extLst>
              <a:ext uri="{FF2B5EF4-FFF2-40B4-BE49-F238E27FC236}">
                <a16:creationId xmlns:a16="http://schemas.microsoft.com/office/drawing/2014/main" id="{0B2F17C8-FEFE-4A0A-9EB5-4A17EA71AC9E}"/>
              </a:ext>
            </a:extLst>
          </p:cNvPr>
          <p:cNvSpPr>
            <a:spLocks noGrp="1"/>
          </p:cNvSpPr>
          <p:nvPr>
            <p:ph idx="1"/>
          </p:nvPr>
        </p:nvSpPr>
        <p:spPr>
          <a:xfrm>
            <a:off x="838200" y="2352113"/>
            <a:ext cx="10515600" cy="4177834"/>
          </a:xfrm>
        </p:spPr>
        <p:txBody>
          <a:bodyPr/>
          <a:lstStyle/>
          <a:p>
            <a:r>
              <a:rPr lang="en-US" dirty="0"/>
              <a:t>I have not played with any of the databases that provide reporting, primarily for the reasons already discussed – I started this a long time ago, I’m cheap, and I wanted to be future proofed.</a:t>
            </a:r>
          </a:p>
          <a:p>
            <a:r>
              <a:rPr lang="en-US" dirty="0"/>
              <a:t>But at some point, I decided I wanted reports sorted in various ways. </a:t>
            </a:r>
          </a:p>
          <a:p>
            <a:r>
              <a:rPr lang="en-US" dirty="0"/>
              <a:t>And I am a retired computer scientist.</a:t>
            </a:r>
          </a:p>
          <a:p>
            <a:r>
              <a:rPr lang="en-US" dirty="0"/>
              <a:t>So I built that capability.</a:t>
            </a:r>
          </a:p>
        </p:txBody>
      </p:sp>
      <p:sp>
        <p:nvSpPr>
          <p:cNvPr id="4" name="Date Placeholder 3">
            <a:extLst>
              <a:ext uri="{FF2B5EF4-FFF2-40B4-BE49-F238E27FC236}">
                <a16:creationId xmlns:a16="http://schemas.microsoft.com/office/drawing/2014/main" id="{D9452D7D-18B9-DB38-A619-CEB82F6BDD18}"/>
              </a:ext>
            </a:extLst>
          </p:cNvPr>
          <p:cNvSpPr>
            <a:spLocks noGrp="1"/>
          </p:cNvSpPr>
          <p:nvPr>
            <p:ph type="dt" sz="half" idx="10"/>
          </p:nvPr>
        </p:nvSpPr>
        <p:spPr/>
        <p:txBody>
          <a:bodyPr/>
          <a:lstStyle/>
          <a:p>
            <a:fld id="{CEEF0CF3-E2E5-A540-8D7A-87D6E3385EFD}" type="datetime3">
              <a:rPr lang="en-US" smtClean="0"/>
              <a:t>18 January 2025</a:t>
            </a:fld>
            <a:endParaRPr lang="en-US" dirty="0"/>
          </a:p>
        </p:txBody>
      </p:sp>
      <p:sp>
        <p:nvSpPr>
          <p:cNvPr id="5" name="Slide Number Placeholder 4">
            <a:extLst>
              <a:ext uri="{FF2B5EF4-FFF2-40B4-BE49-F238E27FC236}">
                <a16:creationId xmlns:a16="http://schemas.microsoft.com/office/drawing/2014/main" id="{F03A35A7-297A-5E63-3ED8-8AAAC71BE6CE}"/>
              </a:ext>
            </a:extLst>
          </p:cNvPr>
          <p:cNvSpPr>
            <a:spLocks noGrp="1"/>
          </p:cNvSpPr>
          <p:nvPr>
            <p:ph type="sldNum" sz="quarter" idx="12"/>
          </p:nvPr>
        </p:nvSpPr>
        <p:spPr/>
        <p:txBody>
          <a:bodyPr/>
          <a:lstStyle/>
          <a:p>
            <a:fld id="{EA6C8EE0-0C26-0F4B-99BE-6D53732EA2B3}" type="slidenum">
              <a:rPr lang="en-US" smtClean="0"/>
              <a:t>44</a:t>
            </a:fld>
            <a:endParaRPr lang="en-US" dirty="0"/>
          </a:p>
        </p:txBody>
      </p:sp>
    </p:spTree>
    <p:extLst>
      <p:ext uri="{BB962C8B-B14F-4D97-AF65-F5344CB8AC3E}">
        <p14:creationId xmlns:p14="http://schemas.microsoft.com/office/powerpoint/2010/main" val="5755115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D6EC3-1CC7-7361-B4EC-D7BA768982CB}"/>
              </a:ext>
            </a:extLst>
          </p:cNvPr>
          <p:cNvSpPr>
            <a:spLocks noGrp="1"/>
          </p:cNvSpPr>
          <p:nvPr>
            <p:ph type="title"/>
          </p:nvPr>
        </p:nvSpPr>
        <p:spPr>
          <a:xfrm>
            <a:off x="838200" y="358037"/>
            <a:ext cx="10515600" cy="1325563"/>
          </a:xfrm>
        </p:spPr>
        <p:txBody>
          <a:bodyPr/>
          <a:lstStyle/>
          <a:p>
            <a:r>
              <a:rPr lang="en-US" dirty="0"/>
              <a:t>Reports of the Complete Collection</a:t>
            </a:r>
          </a:p>
        </p:txBody>
      </p:sp>
      <p:sp>
        <p:nvSpPr>
          <p:cNvPr id="3" name="Content Placeholder 2">
            <a:extLst>
              <a:ext uri="{FF2B5EF4-FFF2-40B4-BE49-F238E27FC236}">
                <a16:creationId xmlns:a16="http://schemas.microsoft.com/office/drawing/2014/main" id="{BBE71E91-06D9-C405-351B-0696A8CEF93B}"/>
              </a:ext>
            </a:extLst>
          </p:cNvPr>
          <p:cNvSpPr>
            <a:spLocks noGrp="1"/>
          </p:cNvSpPr>
          <p:nvPr>
            <p:ph idx="1"/>
          </p:nvPr>
        </p:nvSpPr>
        <p:spPr>
          <a:xfrm>
            <a:off x="838200" y="1552353"/>
            <a:ext cx="10515600" cy="4624610"/>
          </a:xfrm>
        </p:spPr>
        <p:txBody>
          <a:bodyPr>
            <a:normAutofit/>
          </a:bodyPr>
          <a:lstStyle/>
          <a:p>
            <a:pPr marL="1546225" indent="-1546225">
              <a:buNone/>
            </a:pPr>
            <a:r>
              <a:rPr lang="en-US" dirty="0"/>
              <a:t>Requires:	Python &amp; </a:t>
            </a:r>
            <a:r>
              <a:rPr lang="en-US" dirty="0" err="1"/>
              <a:t>LaTex</a:t>
            </a:r>
            <a:r>
              <a:rPr lang="en-US" dirty="0"/>
              <a:t> installed</a:t>
            </a:r>
          </a:p>
          <a:p>
            <a:pPr marL="1546225" indent="-1546225">
              <a:buNone/>
            </a:pPr>
            <a:r>
              <a:rPr lang="en-US" dirty="0"/>
              <a:t>Process: 	A Python program pulls the Specimens worksheet from the Excel file and produces </a:t>
            </a:r>
            <a:r>
              <a:rPr lang="en-US" dirty="0" err="1"/>
              <a:t>LaTex</a:t>
            </a:r>
            <a:r>
              <a:rPr lang="en-US" dirty="0"/>
              <a:t> input. </a:t>
            </a:r>
            <a:br>
              <a:rPr lang="en-US" dirty="0"/>
            </a:br>
            <a:r>
              <a:rPr lang="en-US" dirty="0"/>
              <a:t>Then that is run through </a:t>
            </a:r>
            <a:r>
              <a:rPr lang="en-US" dirty="0" err="1"/>
              <a:t>LaTex</a:t>
            </a:r>
            <a:r>
              <a:rPr lang="en-US" dirty="0"/>
              <a:t> to create reports (based on </a:t>
            </a:r>
            <a:r>
              <a:rPr lang="en-US" b="1" dirty="0"/>
              <a:t>Specimens</a:t>
            </a:r>
            <a:r>
              <a:rPr lang="en-US" dirty="0"/>
              <a:t>) with a </a:t>
            </a:r>
            <a:r>
              <a:rPr lang="en-US" i="1" dirty="0"/>
              <a:t>table of contents</a:t>
            </a:r>
            <a:r>
              <a:rPr lang="en-US" dirty="0"/>
              <a:t> and a </a:t>
            </a:r>
            <a:r>
              <a:rPr lang="en-US" i="1" dirty="0"/>
              <a:t>bibliography </a:t>
            </a:r>
            <a:r>
              <a:rPr lang="en-US" dirty="0"/>
              <a:t>(based on </a:t>
            </a:r>
            <a:r>
              <a:rPr lang="en-US" b="1" dirty="0"/>
              <a:t>References</a:t>
            </a:r>
            <a:r>
              <a:rPr lang="en-US" dirty="0"/>
              <a:t>)</a:t>
            </a:r>
          </a:p>
          <a:p>
            <a:pPr marL="1546225" indent="-1546225">
              <a:buNone/>
            </a:pPr>
            <a:r>
              <a:rPr lang="en-US" dirty="0"/>
              <a:t>Reports:  	Produces reports for all specimens:</a:t>
            </a:r>
          </a:p>
          <a:p>
            <a:pPr marL="1546225" indent="288925"/>
            <a:r>
              <a:rPr lang="en-US" dirty="0"/>
              <a:t>Sorted by genus,</a:t>
            </a:r>
          </a:p>
          <a:p>
            <a:pPr marL="1546225" indent="288925"/>
            <a:r>
              <a:rPr lang="en-US" dirty="0"/>
              <a:t>Sorted by collecting location, or</a:t>
            </a:r>
          </a:p>
          <a:p>
            <a:pPr marL="1546225" indent="288925"/>
            <a:r>
              <a:rPr lang="en-US" dirty="0"/>
              <a:t>Sorted by storage location</a:t>
            </a:r>
          </a:p>
          <a:p>
            <a:pPr marL="1546225" indent="288925"/>
            <a:endParaRPr lang="en-US" dirty="0"/>
          </a:p>
        </p:txBody>
      </p:sp>
      <p:sp>
        <p:nvSpPr>
          <p:cNvPr id="4" name="Date Placeholder 3">
            <a:extLst>
              <a:ext uri="{FF2B5EF4-FFF2-40B4-BE49-F238E27FC236}">
                <a16:creationId xmlns:a16="http://schemas.microsoft.com/office/drawing/2014/main" id="{6DE172D0-B165-D833-E181-680E3DB3F48A}"/>
              </a:ext>
            </a:extLst>
          </p:cNvPr>
          <p:cNvSpPr>
            <a:spLocks noGrp="1"/>
          </p:cNvSpPr>
          <p:nvPr>
            <p:ph type="dt" sz="half" idx="10"/>
          </p:nvPr>
        </p:nvSpPr>
        <p:spPr/>
        <p:txBody>
          <a:bodyPr/>
          <a:lstStyle/>
          <a:p>
            <a:fld id="{FC3B7A4D-C7A3-7B4B-A0C6-33F830783CC0}" type="datetime3">
              <a:rPr lang="en-US" smtClean="0"/>
              <a:t>18 January 2025</a:t>
            </a:fld>
            <a:endParaRPr lang="en-US" dirty="0"/>
          </a:p>
        </p:txBody>
      </p:sp>
      <p:sp>
        <p:nvSpPr>
          <p:cNvPr id="5" name="Slide Number Placeholder 4">
            <a:extLst>
              <a:ext uri="{FF2B5EF4-FFF2-40B4-BE49-F238E27FC236}">
                <a16:creationId xmlns:a16="http://schemas.microsoft.com/office/drawing/2014/main" id="{166B088D-EE71-3757-4C67-5EF3CDAF253D}"/>
              </a:ext>
            </a:extLst>
          </p:cNvPr>
          <p:cNvSpPr>
            <a:spLocks noGrp="1"/>
          </p:cNvSpPr>
          <p:nvPr>
            <p:ph type="sldNum" sz="quarter" idx="12"/>
          </p:nvPr>
        </p:nvSpPr>
        <p:spPr/>
        <p:txBody>
          <a:bodyPr/>
          <a:lstStyle/>
          <a:p>
            <a:fld id="{48F63A3B-78C7-47BE-AE5E-E10140E04643}" type="slidenum">
              <a:rPr lang="en-US" smtClean="0"/>
              <a:t>45</a:t>
            </a:fld>
            <a:endParaRPr lang="en-US" dirty="0"/>
          </a:p>
        </p:txBody>
      </p:sp>
    </p:spTree>
    <p:extLst>
      <p:ext uri="{BB962C8B-B14F-4D97-AF65-F5344CB8AC3E}">
        <p14:creationId xmlns:p14="http://schemas.microsoft.com/office/powerpoint/2010/main" val="28360509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ocument with many numbers&#10;&#10;Description automatically generated with medium confidence">
            <a:extLst>
              <a:ext uri="{FF2B5EF4-FFF2-40B4-BE49-F238E27FC236}">
                <a16:creationId xmlns:a16="http://schemas.microsoft.com/office/drawing/2014/main" id="{2FCB18FE-5AD5-0A23-A6D2-CB69592544C3}"/>
              </a:ext>
            </a:extLst>
          </p:cNvPr>
          <p:cNvPicPr>
            <a:picLocks noChangeAspect="1"/>
          </p:cNvPicPr>
          <p:nvPr/>
        </p:nvPicPr>
        <p:blipFill>
          <a:blip r:embed="rId2"/>
          <a:srcRect b="54409"/>
          <a:stretch/>
        </p:blipFill>
        <p:spPr>
          <a:xfrm>
            <a:off x="123153" y="2496300"/>
            <a:ext cx="6787747" cy="3736455"/>
          </a:xfrm>
          <a:prstGeom prst="rect">
            <a:avLst/>
          </a:prstGeom>
          <a:ln>
            <a:solidFill>
              <a:schemeClr val="accent1"/>
            </a:solidFill>
          </a:ln>
        </p:spPr>
      </p:pic>
      <p:sp>
        <p:nvSpPr>
          <p:cNvPr id="6" name="Title 5">
            <a:extLst>
              <a:ext uri="{FF2B5EF4-FFF2-40B4-BE49-F238E27FC236}">
                <a16:creationId xmlns:a16="http://schemas.microsoft.com/office/drawing/2014/main" id="{F3268B76-3ED2-5BD4-3AE0-7A121B55E978}"/>
              </a:ext>
            </a:extLst>
          </p:cNvPr>
          <p:cNvSpPr>
            <a:spLocks noGrp="1"/>
          </p:cNvSpPr>
          <p:nvPr>
            <p:ph type="title"/>
          </p:nvPr>
        </p:nvSpPr>
        <p:spPr>
          <a:xfrm>
            <a:off x="498853" y="97313"/>
            <a:ext cx="3664353" cy="1314907"/>
          </a:xfrm>
        </p:spPr>
        <p:txBody>
          <a:bodyPr>
            <a:normAutofit/>
          </a:bodyPr>
          <a:lstStyle/>
          <a:p>
            <a:r>
              <a:rPr lang="en-US" dirty="0"/>
              <a:t>Sample Report</a:t>
            </a:r>
          </a:p>
        </p:txBody>
      </p:sp>
      <p:sp>
        <p:nvSpPr>
          <p:cNvPr id="4" name="Date Placeholder 3">
            <a:extLst>
              <a:ext uri="{FF2B5EF4-FFF2-40B4-BE49-F238E27FC236}">
                <a16:creationId xmlns:a16="http://schemas.microsoft.com/office/drawing/2014/main" id="{1CEEBA46-C0E1-6CAC-1710-337BF9229379}"/>
              </a:ext>
            </a:extLst>
          </p:cNvPr>
          <p:cNvSpPr>
            <a:spLocks noGrp="1"/>
          </p:cNvSpPr>
          <p:nvPr>
            <p:ph type="dt" sz="half" idx="10"/>
          </p:nvPr>
        </p:nvSpPr>
        <p:spPr/>
        <p:txBody>
          <a:bodyPr/>
          <a:lstStyle/>
          <a:p>
            <a:fld id="{AEA69DEE-EB7C-2045-8B7D-0C297DB7777F}" type="datetime3">
              <a:rPr lang="en-US" smtClean="0"/>
              <a:t>18 January 2025</a:t>
            </a:fld>
            <a:endParaRPr lang="en-US" dirty="0"/>
          </a:p>
        </p:txBody>
      </p:sp>
      <p:sp>
        <p:nvSpPr>
          <p:cNvPr id="5" name="Slide Number Placeholder 4">
            <a:extLst>
              <a:ext uri="{FF2B5EF4-FFF2-40B4-BE49-F238E27FC236}">
                <a16:creationId xmlns:a16="http://schemas.microsoft.com/office/drawing/2014/main" id="{BBA1A693-1230-4953-4FB8-2E979294F025}"/>
              </a:ext>
            </a:extLst>
          </p:cNvPr>
          <p:cNvSpPr>
            <a:spLocks noGrp="1"/>
          </p:cNvSpPr>
          <p:nvPr>
            <p:ph type="sldNum" sz="quarter" idx="12"/>
          </p:nvPr>
        </p:nvSpPr>
        <p:spPr/>
        <p:txBody>
          <a:bodyPr/>
          <a:lstStyle/>
          <a:p>
            <a:fld id="{EA6C8EE0-0C26-0F4B-99BE-6D53732EA2B3}" type="slidenum">
              <a:rPr lang="en-US" smtClean="0"/>
              <a:t>46</a:t>
            </a:fld>
            <a:endParaRPr lang="en-US" dirty="0"/>
          </a:p>
        </p:txBody>
      </p:sp>
      <p:sp>
        <p:nvSpPr>
          <p:cNvPr id="15" name="TextBox 14">
            <a:extLst>
              <a:ext uri="{FF2B5EF4-FFF2-40B4-BE49-F238E27FC236}">
                <a16:creationId xmlns:a16="http://schemas.microsoft.com/office/drawing/2014/main" id="{CC539BFD-C65C-D447-56F0-C2FCB2C57EA6}"/>
              </a:ext>
            </a:extLst>
          </p:cNvPr>
          <p:cNvSpPr txBox="1"/>
          <p:nvPr/>
        </p:nvSpPr>
        <p:spPr>
          <a:xfrm>
            <a:off x="498853" y="1172130"/>
            <a:ext cx="4191293" cy="923330"/>
          </a:xfrm>
          <a:prstGeom prst="rect">
            <a:avLst/>
          </a:prstGeom>
          <a:noFill/>
        </p:spPr>
        <p:txBody>
          <a:bodyPr wrap="square">
            <a:spAutoFit/>
          </a:bodyPr>
          <a:lstStyle/>
          <a:p>
            <a:pPr marL="0" indent="0">
              <a:buNone/>
            </a:pPr>
            <a:r>
              <a:rPr lang="en-US" dirty="0"/>
              <a:t>Note that this storage report is 340 pages, which is what happens when you have 5,000+ specimens.</a:t>
            </a:r>
          </a:p>
        </p:txBody>
      </p:sp>
      <p:pic>
        <p:nvPicPr>
          <p:cNvPr id="7" name="Picture 6" descr="A list of names and numbers&#10;&#10;Description automatically generated with medium confidence">
            <a:extLst>
              <a:ext uri="{FF2B5EF4-FFF2-40B4-BE49-F238E27FC236}">
                <a16:creationId xmlns:a16="http://schemas.microsoft.com/office/drawing/2014/main" id="{0411B8BF-34E3-2428-E4E7-8F3F3D1129B2}"/>
              </a:ext>
            </a:extLst>
          </p:cNvPr>
          <p:cNvPicPr>
            <a:picLocks noChangeAspect="1"/>
          </p:cNvPicPr>
          <p:nvPr/>
        </p:nvPicPr>
        <p:blipFill>
          <a:blip r:embed="rId3"/>
          <a:srcRect b="18495"/>
          <a:stretch/>
        </p:blipFill>
        <p:spPr>
          <a:xfrm>
            <a:off x="4721197" y="224405"/>
            <a:ext cx="7347650" cy="6409190"/>
          </a:xfrm>
          <a:prstGeom prst="rect">
            <a:avLst/>
          </a:prstGeom>
          <a:ln>
            <a:solidFill>
              <a:schemeClr val="accent1">
                <a:shade val="15000"/>
              </a:schemeClr>
            </a:solidFill>
          </a:ln>
        </p:spPr>
      </p:pic>
    </p:spTree>
    <p:extLst>
      <p:ext uri="{BB962C8B-B14F-4D97-AF65-F5344CB8AC3E}">
        <p14:creationId xmlns:p14="http://schemas.microsoft.com/office/powerpoint/2010/main" val="41586466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C1BA2-18D4-480D-81E7-98DE5BF3845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5D91C001-88C6-567A-3F45-45AAE78B1D99}"/>
              </a:ext>
            </a:extLst>
          </p:cNvPr>
          <p:cNvSpPr>
            <a:spLocks noGrp="1"/>
          </p:cNvSpPr>
          <p:nvPr>
            <p:ph type="title"/>
          </p:nvPr>
        </p:nvSpPr>
        <p:spPr>
          <a:xfrm>
            <a:off x="498853" y="97314"/>
            <a:ext cx="3664353" cy="1012456"/>
          </a:xfrm>
        </p:spPr>
        <p:txBody>
          <a:bodyPr>
            <a:normAutofit/>
          </a:bodyPr>
          <a:lstStyle/>
          <a:p>
            <a:r>
              <a:rPr lang="en-US" dirty="0"/>
              <a:t>Sample Report</a:t>
            </a:r>
          </a:p>
        </p:txBody>
      </p:sp>
      <p:sp>
        <p:nvSpPr>
          <p:cNvPr id="4" name="Date Placeholder 3">
            <a:extLst>
              <a:ext uri="{FF2B5EF4-FFF2-40B4-BE49-F238E27FC236}">
                <a16:creationId xmlns:a16="http://schemas.microsoft.com/office/drawing/2014/main" id="{1602A965-FBC9-7586-00EC-5B9FB5A4092D}"/>
              </a:ext>
            </a:extLst>
          </p:cNvPr>
          <p:cNvSpPr>
            <a:spLocks noGrp="1"/>
          </p:cNvSpPr>
          <p:nvPr>
            <p:ph type="dt" sz="half" idx="10"/>
          </p:nvPr>
        </p:nvSpPr>
        <p:spPr/>
        <p:txBody>
          <a:bodyPr/>
          <a:lstStyle/>
          <a:p>
            <a:fld id="{E0618432-CE27-7E4A-8043-9970B2099BE5}" type="datetime3">
              <a:rPr lang="en-US" smtClean="0"/>
              <a:t>18 January 2025</a:t>
            </a:fld>
            <a:endParaRPr lang="en-US" dirty="0"/>
          </a:p>
        </p:txBody>
      </p:sp>
      <p:sp>
        <p:nvSpPr>
          <p:cNvPr id="5" name="Slide Number Placeholder 4">
            <a:extLst>
              <a:ext uri="{FF2B5EF4-FFF2-40B4-BE49-F238E27FC236}">
                <a16:creationId xmlns:a16="http://schemas.microsoft.com/office/drawing/2014/main" id="{94616771-D7EB-5505-4B75-9B6104766298}"/>
              </a:ext>
            </a:extLst>
          </p:cNvPr>
          <p:cNvSpPr>
            <a:spLocks noGrp="1"/>
          </p:cNvSpPr>
          <p:nvPr>
            <p:ph type="sldNum" sz="quarter" idx="12"/>
          </p:nvPr>
        </p:nvSpPr>
        <p:spPr/>
        <p:txBody>
          <a:bodyPr/>
          <a:lstStyle/>
          <a:p>
            <a:fld id="{EA6C8EE0-0C26-0F4B-99BE-6D53732EA2B3}" type="slidenum">
              <a:rPr lang="en-US" smtClean="0"/>
              <a:t>47</a:t>
            </a:fld>
            <a:endParaRPr lang="en-US" dirty="0"/>
          </a:p>
        </p:txBody>
      </p:sp>
      <p:pic>
        <p:nvPicPr>
          <p:cNvPr id="11" name="Picture 10" descr="A page of a document&#10;&#10;Description automatically generated">
            <a:extLst>
              <a:ext uri="{FF2B5EF4-FFF2-40B4-BE49-F238E27FC236}">
                <a16:creationId xmlns:a16="http://schemas.microsoft.com/office/drawing/2014/main" id="{F1EC843E-CF2E-CB2D-207E-D0066E64D0CB}"/>
              </a:ext>
            </a:extLst>
          </p:cNvPr>
          <p:cNvPicPr>
            <a:picLocks noChangeAspect="1"/>
          </p:cNvPicPr>
          <p:nvPr/>
        </p:nvPicPr>
        <p:blipFill>
          <a:blip r:embed="rId2"/>
          <a:stretch>
            <a:fillRect/>
          </a:stretch>
        </p:blipFill>
        <p:spPr>
          <a:xfrm>
            <a:off x="5017746" y="165479"/>
            <a:ext cx="6982017" cy="6555996"/>
          </a:xfrm>
          <a:prstGeom prst="rect">
            <a:avLst/>
          </a:prstGeom>
          <a:ln>
            <a:solidFill>
              <a:schemeClr val="accent1"/>
            </a:solidFill>
          </a:ln>
        </p:spPr>
      </p:pic>
      <p:pic>
        <p:nvPicPr>
          <p:cNvPr id="9" name="Picture 8" descr="A close up of a paper&#10;&#10;Description automatically generated">
            <a:extLst>
              <a:ext uri="{FF2B5EF4-FFF2-40B4-BE49-F238E27FC236}">
                <a16:creationId xmlns:a16="http://schemas.microsoft.com/office/drawing/2014/main" id="{340B7127-4A54-84B1-4050-83D5D0E20828}"/>
              </a:ext>
            </a:extLst>
          </p:cNvPr>
          <p:cNvPicPr>
            <a:picLocks noChangeAspect="1"/>
          </p:cNvPicPr>
          <p:nvPr/>
        </p:nvPicPr>
        <p:blipFill>
          <a:blip r:embed="rId3"/>
          <a:srcRect r="50472"/>
          <a:stretch/>
        </p:blipFill>
        <p:spPr>
          <a:xfrm>
            <a:off x="630467" y="1109769"/>
            <a:ext cx="3849529" cy="5246581"/>
          </a:xfrm>
          <a:prstGeom prst="rect">
            <a:avLst/>
          </a:prstGeom>
          <a:ln>
            <a:solidFill>
              <a:schemeClr val="accent1"/>
            </a:solidFill>
          </a:ln>
        </p:spPr>
      </p:pic>
    </p:spTree>
    <p:extLst>
      <p:ext uri="{BB962C8B-B14F-4D97-AF65-F5344CB8AC3E}">
        <p14:creationId xmlns:p14="http://schemas.microsoft.com/office/powerpoint/2010/main" val="10031374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D1481-4A36-93A6-0ACC-37FFB4055BB5}"/>
              </a:ext>
            </a:extLst>
          </p:cNvPr>
          <p:cNvSpPr>
            <a:spLocks noGrp="1"/>
          </p:cNvSpPr>
          <p:nvPr>
            <p:ph type="title"/>
          </p:nvPr>
        </p:nvSpPr>
        <p:spPr>
          <a:xfrm>
            <a:off x="838200" y="1095153"/>
            <a:ext cx="4231511" cy="5029942"/>
          </a:xfrm>
        </p:spPr>
        <p:txBody>
          <a:bodyPr>
            <a:noAutofit/>
          </a:bodyPr>
          <a:lstStyle/>
          <a:p>
            <a:r>
              <a:rPr lang="en-US" sz="3600" dirty="0"/>
              <a:t>Reports include a Bibliography based on References.</a:t>
            </a:r>
            <a:br>
              <a:rPr lang="en-US" sz="3600" dirty="0"/>
            </a:br>
            <a:br>
              <a:rPr lang="en-US" sz="3600" dirty="0"/>
            </a:br>
            <a:r>
              <a:rPr lang="en-US" sz="3600" dirty="0"/>
              <a:t>Less automated.  Requires massaging a .csv export of the Reference sheet into </a:t>
            </a:r>
            <a:r>
              <a:rPr lang="en-US" sz="3600" dirty="0" err="1"/>
              <a:t>LaTex</a:t>
            </a:r>
            <a:r>
              <a:rPr lang="en-US" sz="3600" dirty="0"/>
              <a:t>.</a:t>
            </a:r>
          </a:p>
        </p:txBody>
      </p:sp>
      <p:sp>
        <p:nvSpPr>
          <p:cNvPr id="4" name="Date Placeholder 3">
            <a:extLst>
              <a:ext uri="{FF2B5EF4-FFF2-40B4-BE49-F238E27FC236}">
                <a16:creationId xmlns:a16="http://schemas.microsoft.com/office/drawing/2014/main" id="{F23F246E-E5BC-DEA4-5490-31AB7D929544}"/>
              </a:ext>
            </a:extLst>
          </p:cNvPr>
          <p:cNvSpPr>
            <a:spLocks noGrp="1"/>
          </p:cNvSpPr>
          <p:nvPr>
            <p:ph type="dt" sz="half" idx="10"/>
          </p:nvPr>
        </p:nvSpPr>
        <p:spPr/>
        <p:txBody>
          <a:bodyPr/>
          <a:lstStyle/>
          <a:p>
            <a:fld id="{1FA85BDA-19E1-DC41-B181-B0DC6D8A5DF8}" type="datetime3">
              <a:rPr lang="en-US" smtClean="0"/>
              <a:t>18 January 2025</a:t>
            </a:fld>
            <a:endParaRPr lang="en-US" dirty="0"/>
          </a:p>
        </p:txBody>
      </p:sp>
      <p:sp>
        <p:nvSpPr>
          <p:cNvPr id="5" name="Slide Number Placeholder 4">
            <a:extLst>
              <a:ext uri="{FF2B5EF4-FFF2-40B4-BE49-F238E27FC236}">
                <a16:creationId xmlns:a16="http://schemas.microsoft.com/office/drawing/2014/main" id="{2237FE20-81F0-3124-677C-6156075E99A4}"/>
              </a:ext>
            </a:extLst>
          </p:cNvPr>
          <p:cNvSpPr>
            <a:spLocks noGrp="1"/>
          </p:cNvSpPr>
          <p:nvPr>
            <p:ph type="sldNum" sz="quarter" idx="12"/>
          </p:nvPr>
        </p:nvSpPr>
        <p:spPr/>
        <p:txBody>
          <a:bodyPr/>
          <a:lstStyle/>
          <a:p>
            <a:fld id="{48F63A3B-78C7-47BE-AE5E-E10140E04643}" type="slidenum">
              <a:rPr lang="en-US" smtClean="0"/>
              <a:t>48</a:t>
            </a:fld>
            <a:endParaRPr lang="en-US" dirty="0"/>
          </a:p>
        </p:txBody>
      </p:sp>
      <p:pic>
        <p:nvPicPr>
          <p:cNvPr id="11" name="Content Placeholder 10" descr="A close-up of a document&#10;&#10;Description automatically generated">
            <a:extLst>
              <a:ext uri="{FF2B5EF4-FFF2-40B4-BE49-F238E27FC236}">
                <a16:creationId xmlns:a16="http://schemas.microsoft.com/office/drawing/2014/main" id="{C168047C-CE38-4AA4-58ED-9EE484444E40}"/>
              </a:ext>
            </a:extLst>
          </p:cNvPr>
          <p:cNvPicPr>
            <a:picLocks noGrp="1" noChangeAspect="1"/>
          </p:cNvPicPr>
          <p:nvPr>
            <p:ph idx="1"/>
          </p:nvPr>
        </p:nvPicPr>
        <p:blipFill>
          <a:blip r:embed="rId2"/>
          <a:srcRect r="48042"/>
          <a:stretch/>
        </p:blipFill>
        <p:spPr>
          <a:xfrm>
            <a:off x="5069711" y="0"/>
            <a:ext cx="7122289" cy="6125095"/>
          </a:xfrm>
        </p:spPr>
      </p:pic>
    </p:spTree>
    <p:extLst>
      <p:ext uri="{BB962C8B-B14F-4D97-AF65-F5344CB8AC3E}">
        <p14:creationId xmlns:p14="http://schemas.microsoft.com/office/powerpoint/2010/main" val="33737463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9C040-B6C0-BB6C-D3BF-8B9CC4C3543C}"/>
              </a:ext>
            </a:extLst>
          </p:cNvPr>
          <p:cNvSpPr>
            <a:spLocks noGrp="1"/>
          </p:cNvSpPr>
          <p:nvPr>
            <p:ph type="title"/>
          </p:nvPr>
        </p:nvSpPr>
        <p:spPr/>
        <p:txBody>
          <a:bodyPr/>
          <a:lstStyle/>
          <a:p>
            <a:r>
              <a:rPr lang="en-US" dirty="0" err="1"/>
              <a:t>LaTex</a:t>
            </a:r>
            <a:r>
              <a:rPr lang="en-US" dirty="0"/>
              <a:t> markup for References.</a:t>
            </a:r>
          </a:p>
        </p:txBody>
      </p:sp>
      <p:sp>
        <p:nvSpPr>
          <p:cNvPr id="3" name="Content Placeholder 2">
            <a:extLst>
              <a:ext uri="{FF2B5EF4-FFF2-40B4-BE49-F238E27FC236}">
                <a16:creationId xmlns:a16="http://schemas.microsoft.com/office/drawing/2014/main" id="{C04EBF74-4459-4A0B-A45E-6DBF399468BE}"/>
              </a:ext>
            </a:extLst>
          </p:cNvPr>
          <p:cNvSpPr>
            <a:spLocks noGrp="1"/>
          </p:cNvSpPr>
          <p:nvPr>
            <p:ph idx="1"/>
          </p:nvPr>
        </p:nvSpPr>
        <p:spPr/>
        <p:txBody>
          <a:bodyPr/>
          <a:lstStyle/>
          <a:p>
            <a:pPr marL="0" indent="0">
              <a:buNone/>
            </a:pPr>
            <a:r>
              <a:rPr lang="en-US" dirty="0">
                <a:highlight>
                  <a:srgbClr val="C0C0C0"/>
                </a:highlight>
              </a:rPr>
              <a:t>\begin{reference}</a:t>
            </a:r>
          </a:p>
          <a:p>
            <a:pPr marL="0" indent="0">
              <a:buNone/>
            </a:pPr>
            <a:r>
              <a:rPr lang="en-US" dirty="0"/>
              <a:t>AK-02</a:t>
            </a:r>
            <a:r>
              <a:rPr lang="en-US" dirty="0">
                <a:highlight>
                  <a:srgbClr val="C0C0C0"/>
                </a:highlight>
              </a:rPr>
              <a:t>\quad </a:t>
            </a:r>
            <a:r>
              <a:rPr lang="en-US" dirty="0"/>
              <a:t>Akers, R. E. and Akers T. J. </a:t>
            </a:r>
            <a:r>
              <a:rPr lang="en-US" dirty="0">
                <a:highlight>
                  <a:srgbClr val="C0C0C0"/>
                </a:highlight>
              </a:rPr>
              <a:t>{\em </a:t>
            </a:r>
            <a:r>
              <a:rPr lang="en-US" dirty="0"/>
              <a:t>Texas Cretaceous Bivalves 2</a:t>
            </a:r>
            <a:r>
              <a:rPr lang="en-US" dirty="0">
                <a:highlight>
                  <a:srgbClr val="C0C0C0"/>
                </a:highlight>
              </a:rPr>
              <a:t>}</a:t>
            </a:r>
            <a:r>
              <a:rPr lang="en-US" dirty="0"/>
              <a:t>. Texas Paleontology Series, Publication Number 7, Paleontology Section, Houston Gem and Mineral Society, 2002.</a:t>
            </a:r>
          </a:p>
          <a:p>
            <a:pPr marL="0" indent="0">
              <a:buNone/>
            </a:pPr>
            <a:r>
              <a:rPr lang="en-US" dirty="0">
                <a:highlight>
                  <a:srgbClr val="C0C0C0"/>
                </a:highlight>
              </a:rPr>
              <a:t>\end{reference}</a:t>
            </a:r>
          </a:p>
          <a:p>
            <a:pPr marL="0" indent="0">
              <a:buNone/>
            </a:pPr>
            <a:endParaRPr lang="en-US" dirty="0"/>
          </a:p>
          <a:p>
            <a:pPr marL="0" indent="0">
              <a:buNone/>
            </a:pPr>
            <a:r>
              <a:rPr lang="en-US" dirty="0"/>
              <a:t>If anyone is really interested, the production of this reference text could be automated based on the content of the References tab.</a:t>
            </a:r>
          </a:p>
          <a:p>
            <a:endParaRPr lang="en-US" dirty="0"/>
          </a:p>
        </p:txBody>
      </p:sp>
      <p:sp>
        <p:nvSpPr>
          <p:cNvPr id="4" name="Date Placeholder 3">
            <a:extLst>
              <a:ext uri="{FF2B5EF4-FFF2-40B4-BE49-F238E27FC236}">
                <a16:creationId xmlns:a16="http://schemas.microsoft.com/office/drawing/2014/main" id="{BFFF07B2-AACD-BC52-1233-F1F7603BEE0F}"/>
              </a:ext>
            </a:extLst>
          </p:cNvPr>
          <p:cNvSpPr>
            <a:spLocks noGrp="1"/>
          </p:cNvSpPr>
          <p:nvPr>
            <p:ph type="dt" sz="half" idx="10"/>
          </p:nvPr>
        </p:nvSpPr>
        <p:spPr/>
        <p:txBody>
          <a:bodyPr/>
          <a:lstStyle/>
          <a:p>
            <a:fld id="{63E88D94-AF2A-3947-A0BD-D004F1805B7F}" type="datetime3">
              <a:rPr lang="en-US" smtClean="0"/>
              <a:t>18 January 2025</a:t>
            </a:fld>
            <a:endParaRPr lang="en-US" dirty="0"/>
          </a:p>
        </p:txBody>
      </p:sp>
      <p:sp>
        <p:nvSpPr>
          <p:cNvPr id="5" name="Slide Number Placeholder 4">
            <a:extLst>
              <a:ext uri="{FF2B5EF4-FFF2-40B4-BE49-F238E27FC236}">
                <a16:creationId xmlns:a16="http://schemas.microsoft.com/office/drawing/2014/main" id="{4A7FBC56-9747-A40A-D9E4-FC82F2D300BB}"/>
              </a:ext>
            </a:extLst>
          </p:cNvPr>
          <p:cNvSpPr>
            <a:spLocks noGrp="1"/>
          </p:cNvSpPr>
          <p:nvPr>
            <p:ph type="sldNum" sz="quarter" idx="12"/>
          </p:nvPr>
        </p:nvSpPr>
        <p:spPr/>
        <p:txBody>
          <a:bodyPr/>
          <a:lstStyle/>
          <a:p>
            <a:fld id="{48F63A3B-78C7-47BE-AE5E-E10140E04643}" type="slidenum">
              <a:rPr lang="en-US" smtClean="0"/>
              <a:t>49</a:t>
            </a:fld>
            <a:endParaRPr lang="en-US" dirty="0"/>
          </a:p>
        </p:txBody>
      </p:sp>
    </p:spTree>
    <p:extLst>
      <p:ext uri="{BB962C8B-B14F-4D97-AF65-F5344CB8AC3E}">
        <p14:creationId xmlns:p14="http://schemas.microsoft.com/office/powerpoint/2010/main" val="1969279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nip Same Side Corner Rectangle 14">
            <a:extLst>
              <a:ext uri="{FF2B5EF4-FFF2-40B4-BE49-F238E27FC236}">
                <a16:creationId xmlns:a16="http://schemas.microsoft.com/office/drawing/2014/main" id="{C590D9A2-03B6-E925-DE8D-0626A28E1408}"/>
              </a:ext>
            </a:extLst>
          </p:cNvPr>
          <p:cNvSpPr/>
          <p:nvPr/>
        </p:nvSpPr>
        <p:spPr>
          <a:xfrm>
            <a:off x="475488" y="4021264"/>
            <a:ext cx="11472672" cy="1952816"/>
          </a:xfrm>
          <a:prstGeom prst="snip2SameRect">
            <a:avLst/>
          </a:prstGeom>
          <a:solidFill>
            <a:srgbClr val="97E5B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0F35F02-B8A2-305B-DD9E-BA437AC08B93}"/>
              </a:ext>
            </a:extLst>
          </p:cNvPr>
          <p:cNvSpPr>
            <a:spLocks noGrp="1"/>
          </p:cNvSpPr>
          <p:nvPr>
            <p:ph type="title"/>
          </p:nvPr>
        </p:nvSpPr>
        <p:spPr/>
        <p:txBody>
          <a:bodyPr/>
          <a:lstStyle/>
          <a:p>
            <a:r>
              <a:rPr lang="en-US" dirty="0"/>
              <a:t>Simple</a:t>
            </a:r>
          </a:p>
        </p:txBody>
      </p:sp>
      <p:sp>
        <p:nvSpPr>
          <p:cNvPr id="3" name="Content Placeholder 2">
            <a:extLst>
              <a:ext uri="{FF2B5EF4-FFF2-40B4-BE49-F238E27FC236}">
                <a16:creationId xmlns:a16="http://schemas.microsoft.com/office/drawing/2014/main" id="{6BBEDADB-2D46-9699-FB19-D1990BAAB4CC}"/>
              </a:ext>
            </a:extLst>
          </p:cNvPr>
          <p:cNvSpPr>
            <a:spLocks noGrp="1"/>
          </p:cNvSpPr>
          <p:nvPr>
            <p:ph idx="1"/>
          </p:nvPr>
        </p:nvSpPr>
        <p:spPr>
          <a:xfrm>
            <a:off x="838200" y="1556576"/>
            <a:ext cx="10515600" cy="2198559"/>
          </a:xfrm>
        </p:spPr>
        <p:txBody>
          <a:bodyPr>
            <a:normAutofit/>
          </a:bodyPr>
          <a:lstStyle/>
          <a:p>
            <a:pPr marL="0" indent="0">
              <a:buNone/>
            </a:pPr>
            <a:r>
              <a:rPr lang="en-US" dirty="0"/>
              <a:t>I kept this completely simple - it is a set of worksheets in a single Excel document.  </a:t>
            </a:r>
          </a:p>
          <a:p>
            <a:pPr marL="0" indent="0">
              <a:buNone/>
            </a:pPr>
            <a:r>
              <a:rPr lang="en-US" dirty="0"/>
              <a:t>The flip side is that it is not a database.  While specimens are tied to locations and references, it is by using standard naming conventions, not real database links.</a:t>
            </a:r>
          </a:p>
        </p:txBody>
      </p:sp>
      <p:sp>
        <p:nvSpPr>
          <p:cNvPr id="4" name="Date Placeholder 3">
            <a:extLst>
              <a:ext uri="{FF2B5EF4-FFF2-40B4-BE49-F238E27FC236}">
                <a16:creationId xmlns:a16="http://schemas.microsoft.com/office/drawing/2014/main" id="{03C3E5F1-E24C-399C-FF27-0648DE08DAFC}"/>
              </a:ext>
            </a:extLst>
          </p:cNvPr>
          <p:cNvSpPr>
            <a:spLocks noGrp="1"/>
          </p:cNvSpPr>
          <p:nvPr>
            <p:ph type="dt" sz="half" idx="10"/>
          </p:nvPr>
        </p:nvSpPr>
        <p:spPr/>
        <p:txBody>
          <a:bodyPr/>
          <a:lstStyle/>
          <a:p>
            <a:fld id="{B5489361-2AE2-2B45-BFB9-317F7C728D7C}" type="datetime3">
              <a:rPr lang="en-US" smtClean="0"/>
              <a:t>18 January 2025</a:t>
            </a:fld>
            <a:endParaRPr lang="en-US" dirty="0"/>
          </a:p>
        </p:txBody>
      </p:sp>
      <p:sp>
        <p:nvSpPr>
          <p:cNvPr id="5" name="Slide Number Placeholder 4">
            <a:extLst>
              <a:ext uri="{FF2B5EF4-FFF2-40B4-BE49-F238E27FC236}">
                <a16:creationId xmlns:a16="http://schemas.microsoft.com/office/drawing/2014/main" id="{71D85E2A-C273-0D55-AB81-08CAD86F189B}"/>
              </a:ext>
            </a:extLst>
          </p:cNvPr>
          <p:cNvSpPr>
            <a:spLocks noGrp="1"/>
          </p:cNvSpPr>
          <p:nvPr>
            <p:ph type="sldNum" sz="quarter" idx="12"/>
          </p:nvPr>
        </p:nvSpPr>
        <p:spPr/>
        <p:txBody>
          <a:bodyPr/>
          <a:lstStyle/>
          <a:p>
            <a:fld id="{48F63A3B-78C7-47BE-AE5E-E10140E04643}" type="slidenum">
              <a:rPr lang="en-US" smtClean="0"/>
              <a:t>5</a:t>
            </a:fld>
            <a:endParaRPr lang="en-US" dirty="0"/>
          </a:p>
        </p:txBody>
      </p:sp>
      <p:sp>
        <p:nvSpPr>
          <p:cNvPr id="6" name="Snip and Round Single Corner Rectangle 5">
            <a:extLst>
              <a:ext uri="{FF2B5EF4-FFF2-40B4-BE49-F238E27FC236}">
                <a16:creationId xmlns:a16="http://schemas.microsoft.com/office/drawing/2014/main" id="{55022D35-CE1B-09C2-1888-1F8B4BCF28FA}"/>
              </a:ext>
            </a:extLst>
          </p:cNvPr>
          <p:cNvSpPr/>
          <p:nvPr/>
        </p:nvSpPr>
        <p:spPr>
          <a:xfrm>
            <a:off x="838200" y="4265104"/>
            <a:ext cx="704088" cy="732345"/>
          </a:xfrm>
          <a:prstGeom prst="snipRoundRect">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7" name="Snip and Round Single Corner Rectangle 6">
            <a:extLst>
              <a:ext uri="{FF2B5EF4-FFF2-40B4-BE49-F238E27FC236}">
                <a16:creationId xmlns:a16="http://schemas.microsoft.com/office/drawing/2014/main" id="{1EC527B9-E2CA-3ECE-8565-6274DC46FE43}"/>
              </a:ext>
            </a:extLst>
          </p:cNvPr>
          <p:cNvSpPr/>
          <p:nvPr/>
        </p:nvSpPr>
        <p:spPr>
          <a:xfrm>
            <a:off x="2042922" y="4265104"/>
            <a:ext cx="704088" cy="732345"/>
          </a:xfrm>
          <a:prstGeom prst="snipRound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8" name="Snip and Round Single Corner Rectangle 7">
            <a:extLst>
              <a:ext uri="{FF2B5EF4-FFF2-40B4-BE49-F238E27FC236}">
                <a16:creationId xmlns:a16="http://schemas.microsoft.com/office/drawing/2014/main" id="{AD180B4E-0395-E048-4B66-16DA95A612AF}"/>
              </a:ext>
            </a:extLst>
          </p:cNvPr>
          <p:cNvSpPr/>
          <p:nvPr/>
        </p:nvSpPr>
        <p:spPr>
          <a:xfrm>
            <a:off x="3247644" y="4265104"/>
            <a:ext cx="704088" cy="732345"/>
          </a:xfrm>
          <a:prstGeom prst="snipRound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9" name="Snip and Round Single Corner Rectangle 8">
            <a:extLst>
              <a:ext uri="{FF2B5EF4-FFF2-40B4-BE49-F238E27FC236}">
                <a16:creationId xmlns:a16="http://schemas.microsoft.com/office/drawing/2014/main" id="{B2FC6AF3-A5B6-0145-99C2-B5D866B9F7C7}"/>
              </a:ext>
            </a:extLst>
          </p:cNvPr>
          <p:cNvSpPr/>
          <p:nvPr/>
        </p:nvSpPr>
        <p:spPr>
          <a:xfrm>
            <a:off x="4452366" y="4265104"/>
            <a:ext cx="704088" cy="732345"/>
          </a:xfrm>
          <a:prstGeom prst="snipRound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0" name="Snip and Round Single Corner Rectangle 9">
            <a:extLst>
              <a:ext uri="{FF2B5EF4-FFF2-40B4-BE49-F238E27FC236}">
                <a16:creationId xmlns:a16="http://schemas.microsoft.com/office/drawing/2014/main" id="{9345EB1B-A838-DEB9-4D69-724D4ADBA8E4}"/>
              </a:ext>
            </a:extLst>
          </p:cNvPr>
          <p:cNvSpPr/>
          <p:nvPr/>
        </p:nvSpPr>
        <p:spPr>
          <a:xfrm>
            <a:off x="5657088" y="4265104"/>
            <a:ext cx="704088" cy="732345"/>
          </a:xfrm>
          <a:prstGeom prst="snipRoundRect">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1" name="Snip and Round Single Corner Rectangle 10">
            <a:extLst>
              <a:ext uri="{FF2B5EF4-FFF2-40B4-BE49-F238E27FC236}">
                <a16:creationId xmlns:a16="http://schemas.microsoft.com/office/drawing/2014/main" id="{4B116E55-BC2A-E487-F234-C339B77721B1}"/>
              </a:ext>
            </a:extLst>
          </p:cNvPr>
          <p:cNvSpPr/>
          <p:nvPr/>
        </p:nvSpPr>
        <p:spPr>
          <a:xfrm>
            <a:off x="8066532" y="4265104"/>
            <a:ext cx="704088" cy="732345"/>
          </a:xfrm>
          <a:prstGeom prst="snipRoundRect">
            <a:avLst/>
          </a:prstGeom>
          <a:solidFill>
            <a:schemeClr val="bg1">
              <a:lumMod val="6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2" name="TextBox 11">
            <a:extLst>
              <a:ext uri="{FF2B5EF4-FFF2-40B4-BE49-F238E27FC236}">
                <a16:creationId xmlns:a16="http://schemas.microsoft.com/office/drawing/2014/main" id="{A98483FE-4C48-8883-0069-D2F079FEEE49}"/>
              </a:ext>
            </a:extLst>
          </p:cNvPr>
          <p:cNvSpPr txBox="1"/>
          <p:nvPr/>
        </p:nvSpPr>
        <p:spPr>
          <a:xfrm>
            <a:off x="600456" y="5087331"/>
            <a:ext cx="10991088" cy="584775"/>
          </a:xfrm>
          <a:prstGeom prst="rect">
            <a:avLst/>
          </a:prstGeom>
          <a:noFill/>
        </p:spPr>
        <p:txBody>
          <a:bodyPr wrap="square" rtlCol="0">
            <a:spAutoFit/>
          </a:bodyPr>
          <a:lstStyle/>
          <a:p>
            <a:r>
              <a:rPr lang="en-US" sz="1600" dirty="0"/>
              <a:t>  README        Specimens        Locations      References            Print                   Print                Storage                Short            Inventoried</a:t>
            </a:r>
          </a:p>
          <a:p>
            <a:r>
              <a:rPr lang="en-US" sz="1600" dirty="0"/>
              <a:t>                                                                                                                      Specimen          Location          Location            Labels                 Tags</a:t>
            </a:r>
          </a:p>
        </p:txBody>
      </p:sp>
      <p:sp>
        <p:nvSpPr>
          <p:cNvPr id="13" name="Snip and Round Single Corner Rectangle 12">
            <a:extLst>
              <a:ext uri="{FF2B5EF4-FFF2-40B4-BE49-F238E27FC236}">
                <a16:creationId xmlns:a16="http://schemas.microsoft.com/office/drawing/2014/main" id="{18F0CAAE-D3F8-24C1-1718-5161CD4C4D8B}"/>
              </a:ext>
            </a:extLst>
          </p:cNvPr>
          <p:cNvSpPr/>
          <p:nvPr/>
        </p:nvSpPr>
        <p:spPr>
          <a:xfrm>
            <a:off x="9271254" y="4265104"/>
            <a:ext cx="704088" cy="732345"/>
          </a:xfrm>
          <a:prstGeom prst="snipRoundRect">
            <a:avLst/>
          </a:prstGeom>
          <a:solidFill>
            <a:schemeClr val="bg1">
              <a:lumMod val="50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4" name="Snip and Round Single Corner Rectangle 13">
            <a:extLst>
              <a:ext uri="{FF2B5EF4-FFF2-40B4-BE49-F238E27FC236}">
                <a16:creationId xmlns:a16="http://schemas.microsoft.com/office/drawing/2014/main" id="{F3CBCB7B-9BC7-BCF4-ED9A-9C952DECA682}"/>
              </a:ext>
            </a:extLst>
          </p:cNvPr>
          <p:cNvSpPr/>
          <p:nvPr/>
        </p:nvSpPr>
        <p:spPr>
          <a:xfrm>
            <a:off x="10475976" y="4265104"/>
            <a:ext cx="704088" cy="732345"/>
          </a:xfrm>
          <a:prstGeom prst="snipRoundRect">
            <a:avLst/>
          </a:prstGeom>
          <a:solidFill>
            <a:schemeClr val="bg1">
              <a:lumMod val="50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6" name="TextBox 15">
            <a:extLst>
              <a:ext uri="{FF2B5EF4-FFF2-40B4-BE49-F238E27FC236}">
                <a16:creationId xmlns:a16="http://schemas.microsoft.com/office/drawing/2014/main" id="{5E4E080D-AFE5-BA8D-DCBB-ADF50AF1043F}"/>
              </a:ext>
            </a:extLst>
          </p:cNvPr>
          <p:cNvSpPr txBox="1"/>
          <p:nvPr/>
        </p:nvSpPr>
        <p:spPr>
          <a:xfrm>
            <a:off x="4974411" y="5992797"/>
            <a:ext cx="2243178" cy="369332"/>
          </a:xfrm>
          <a:prstGeom prst="rect">
            <a:avLst/>
          </a:prstGeom>
          <a:noFill/>
        </p:spPr>
        <p:txBody>
          <a:bodyPr wrap="none" rtlCol="0">
            <a:spAutoFit/>
          </a:bodyPr>
          <a:lstStyle/>
          <a:p>
            <a:r>
              <a:rPr lang="en-US" dirty="0"/>
              <a:t>FossilCollection.xlsx</a:t>
            </a:r>
          </a:p>
        </p:txBody>
      </p:sp>
      <p:sp>
        <p:nvSpPr>
          <p:cNvPr id="17" name="Snip and Round Single Corner Rectangle 16">
            <a:extLst>
              <a:ext uri="{FF2B5EF4-FFF2-40B4-BE49-F238E27FC236}">
                <a16:creationId xmlns:a16="http://schemas.microsoft.com/office/drawing/2014/main" id="{C11B980F-C7CC-D4F7-0F8B-CF453B726B19}"/>
              </a:ext>
            </a:extLst>
          </p:cNvPr>
          <p:cNvSpPr/>
          <p:nvPr/>
        </p:nvSpPr>
        <p:spPr>
          <a:xfrm>
            <a:off x="6861810" y="4274462"/>
            <a:ext cx="704088" cy="732345"/>
          </a:xfrm>
          <a:prstGeom prst="snipRoundRect">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Tree>
    <p:extLst>
      <p:ext uri="{BB962C8B-B14F-4D97-AF65-F5344CB8AC3E}">
        <p14:creationId xmlns:p14="http://schemas.microsoft.com/office/powerpoint/2010/main" val="36407470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DB559C2-5B89-0586-6776-29DF96342FA5}"/>
              </a:ext>
            </a:extLst>
          </p:cNvPr>
          <p:cNvSpPr>
            <a:spLocks noGrp="1"/>
          </p:cNvSpPr>
          <p:nvPr>
            <p:ph type="title"/>
          </p:nvPr>
        </p:nvSpPr>
        <p:spPr/>
        <p:txBody>
          <a:bodyPr/>
          <a:lstStyle/>
          <a:p>
            <a:r>
              <a:rPr lang="en-US" dirty="0"/>
              <a:t>Questions?</a:t>
            </a:r>
          </a:p>
        </p:txBody>
      </p:sp>
      <p:sp>
        <p:nvSpPr>
          <p:cNvPr id="7" name="Text Placeholder 6">
            <a:extLst>
              <a:ext uri="{FF2B5EF4-FFF2-40B4-BE49-F238E27FC236}">
                <a16:creationId xmlns:a16="http://schemas.microsoft.com/office/drawing/2014/main" id="{11440B64-6BD9-C530-ED9D-D3BFF3EEC9C8}"/>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41275F1-CC1C-462F-4D4B-00F9F20EA510}"/>
              </a:ext>
            </a:extLst>
          </p:cNvPr>
          <p:cNvSpPr>
            <a:spLocks noGrp="1"/>
          </p:cNvSpPr>
          <p:nvPr>
            <p:ph type="dt" sz="half" idx="10"/>
          </p:nvPr>
        </p:nvSpPr>
        <p:spPr/>
        <p:txBody>
          <a:bodyPr/>
          <a:lstStyle/>
          <a:p>
            <a:fld id="{4D71A6B2-FCDD-F84C-BDC5-ADE15FC488C8}" type="datetime3">
              <a:rPr lang="en-US" smtClean="0"/>
              <a:t>18 January 2025</a:t>
            </a:fld>
            <a:endParaRPr lang="en-US" dirty="0"/>
          </a:p>
        </p:txBody>
      </p:sp>
      <p:sp>
        <p:nvSpPr>
          <p:cNvPr id="5" name="Slide Number Placeholder 4">
            <a:extLst>
              <a:ext uri="{FF2B5EF4-FFF2-40B4-BE49-F238E27FC236}">
                <a16:creationId xmlns:a16="http://schemas.microsoft.com/office/drawing/2014/main" id="{F81FB4AD-DBA9-7D0E-A282-2AD11C0370EA}"/>
              </a:ext>
            </a:extLst>
          </p:cNvPr>
          <p:cNvSpPr>
            <a:spLocks noGrp="1"/>
          </p:cNvSpPr>
          <p:nvPr>
            <p:ph type="sldNum" sz="quarter" idx="12"/>
          </p:nvPr>
        </p:nvSpPr>
        <p:spPr/>
        <p:txBody>
          <a:bodyPr/>
          <a:lstStyle/>
          <a:p>
            <a:fld id="{48F63A3B-78C7-47BE-AE5E-E10140E04643}" type="slidenum">
              <a:rPr lang="en-US" smtClean="0"/>
              <a:t>50</a:t>
            </a:fld>
            <a:endParaRPr lang="en-US" dirty="0"/>
          </a:p>
        </p:txBody>
      </p:sp>
    </p:spTree>
    <p:extLst>
      <p:ext uri="{BB962C8B-B14F-4D97-AF65-F5344CB8AC3E}">
        <p14:creationId xmlns:p14="http://schemas.microsoft.com/office/powerpoint/2010/main" val="3691409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descr="Colored organizers on shelves">
            <a:extLst>
              <a:ext uri="{FF2B5EF4-FFF2-40B4-BE49-F238E27FC236}">
                <a16:creationId xmlns:a16="http://schemas.microsoft.com/office/drawing/2014/main" id="{DBDA1EF6-0B3B-1408-C10A-40770B152124}"/>
              </a:ext>
            </a:extLst>
          </p:cNvPr>
          <p:cNvPicPr>
            <a:picLocks noChangeAspect="1"/>
          </p:cNvPicPr>
          <p:nvPr/>
        </p:nvPicPr>
        <p:blipFill>
          <a:blip r:embed="rId2"/>
          <a:srcRect t="7221" b="9446"/>
          <a:stretch/>
        </p:blipFill>
        <p:spPr>
          <a:xfrm>
            <a:off x="-3047" y="10"/>
            <a:ext cx="12191999" cy="6857990"/>
          </a:xfrm>
          <a:prstGeom prst="rect">
            <a:avLst/>
          </a:prstGeom>
        </p:spPr>
      </p:pic>
      <p:sp>
        <p:nvSpPr>
          <p:cNvPr id="15" name="Rectangle 14">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a:extLst>
              <a:ext uri="{FF2B5EF4-FFF2-40B4-BE49-F238E27FC236}">
                <a16:creationId xmlns:a16="http://schemas.microsoft.com/office/drawing/2014/main" id="{D45C01B3-C0B1-EA38-B538-305732D63B37}"/>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7200" dirty="0">
                <a:solidFill>
                  <a:srgbClr val="FFFFFF"/>
                </a:solidFill>
              </a:rPr>
              <a:t>Archive</a:t>
            </a:r>
            <a:endParaRPr lang="en-US" sz="5200" dirty="0">
              <a:solidFill>
                <a:srgbClr val="FFFFFF"/>
              </a:solidFill>
            </a:endParaRPr>
          </a:p>
        </p:txBody>
      </p:sp>
      <p:sp>
        <p:nvSpPr>
          <p:cNvPr id="7" name="Text Placeholder 6">
            <a:extLst>
              <a:ext uri="{FF2B5EF4-FFF2-40B4-BE49-F238E27FC236}">
                <a16:creationId xmlns:a16="http://schemas.microsoft.com/office/drawing/2014/main" id="{6D879746-70E9-BA4B-F79E-4E2ED2505D23}"/>
              </a:ext>
            </a:extLst>
          </p:cNvPr>
          <p:cNvSpPr>
            <a:spLocks noGrp="1"/>
          </p:cNvSpPr>
          <p:nvPr>
            <p:ph type="body"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algn="ctr"/>
            <a:endParaRPr lang="en-US" dirty="0">
              <a:solidFill>
                <a:srgbClr val="FFFFFF"/>
              </a:solidFill>
            </a:endParaRPr>
          </a:p>
        </p:txBody>
      </p:sp>
      <p:sp>
        <p:nvSpPr>
          <p:cNvPr id="4" name="Date Placeholder 3">
            <a:extLst>
              <a:ext uri="{FF2B5EF4-FFF2-40B4-BE49-F238E27FC236}">
                <a16:creationId xmlns:a16="http://schemas.microsoft.com/office/drawing/2014/main" id="{F718D386-B711-09B2-B981-4F98AB09A21B}"/>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DBC42467-CD3D-864D-B6F8-5B67BEC8E731}" type="datetime3">
              <a:rPr lang="en-US" smtClean="0">
                <a:solidFill>
                  <a:srgbClr val="FFFFFF"/>
                </a:solidFill>
                <a:latin typeface="Calibri" panose="020F0502020204030204"/>
              </a:rPr>
              <a:t>18 January 2025</a:t>
            </a:fld>
            <a:endParaRPr lang="en-US" dirty="0">
              <a:solidFill>
                <a:srgbClr val="FFFFFF"/>
              </a:solidFill>
              <a:latin typeface="Calibri" panose="020F0502020204030204"/>
            </a:endParaRPr>
          </a:p>
        </p:txBody>
      </p:sp>
      <p:sp>
        <p:nvSpPr>
          <p:cNvPr id="5" name="Slide Number Placeholder 4">
            <a:extLst>
              <a:ext uri="{FF2B5EF4-FFF2-40B4-BE49-F238E27FC236}">
                <a16:creationId xmlns:a16="http://schemas.microsoft.com/office/drawing/2014/main" id="{D1D72BFC-B358-B881-04C7-6EEEE2B702B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48F63A3B-78C7-47BE-AE5E-E10140E04643}" type="slidenum">
              <a:rPr lang="en-US">
                <a:solidFill>
                  <a:srgbClr val="FFFFFF"/>
                </a:solidFill>
                <a:latin typeface="Calibri" panose="020F0502020204030204"/>
              </a:rPr>
              <a:pPr>
                <a:spcAft>
                  <a:spcPts val="600"/>
                </a:spcAft>
                <a:defRPr/>
              </a:pPr>
              <a:t>51</a:t>
            </a:fld>
            <a:endParaRPr lang="en-US" dirty="0">
              <a:solidFill>
                <a:srgbClr val="FFFFFF"/>
              </a:solidFill>
              <a:latin typeface="Calibri" panose="020F0502020204030204"/>
            </a:endParaRPr>
          </a:p>
        </p:txBody>
      </p:sp>
    </p:spTree>
    <p:extLst>
      <p:ext uri="{BB962C8B-B14F-4D97-AF65-F5344CB8AC3E}">
        <p14:creationId xmlns:p14="http://schemas.microsoft.com/office/powerpoint/2010/main" val="17631363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67BDA80-C2A1-1A6F-8FA8-2655FE134B7B}"/>
              </a:ext>
            </a:extLst>
          </p:cNvPr>
          <p:cNvGraphicFramePr>
            <a:graphicFrameLocks noGrp="1"/>
          </p:cNvGraphicFramePr>
          <p:nvPr>
            <p:extLst>
              <p:ext uri="{D42A27DB-BD31-4B8C-83A1-F6EECF244321}">
                <p14:modId xmlns:p14="http://schemas.microsoft.com/office/powerpoint/2010/main" val="280975690"/>
              </p:ext>
            </p:extLst>
          </p:nvPr>
        </p:nvGraphicFramePr>
        <p:xfrm>
          <a:off x="477398" y="252647"/>
          <a:ext cx="11237204" cy="6000510"/>
        </p:xfrm>
        <a:graphic>
          <a:graphicData uri="http://schemas.openxmlformats.org/drawingml/2006/table">
            <a:tbl>
              <a:tblPr>
                <a:tableStyleId>{5C22544A-7EE6-4342-B048-85BDC9FD1C3A}</a:tableStyleId>
              </a:tblPr>
              <a:tblGrid>
                <a:gridCol w="1457330">
                  <a:extLst>
                    <a:ext uri="{9D8B030D-6E8A-4147-A177-3AD203B41FA5}">
                      <a16:colId xmlns:a16="http://schemas.microsoft.com/office/drawing/2014/main" val="2506487419"/>
                    </a:ext>
                  </a:extLst>
                </a:gridCol>
                <a:gridCol w="1853029">
                  <a:extLst>
                    <a:ext uri="{9D8B030D-6E8A-4147-A177-3AD203B41FA5}">
                      <a16:colId xmlns:a16="http://schemas.microsoft.com/office/drawing/2014/main" val="2565811144"/>
                    </a:ext>
                  </a:extLst>
                </a:gridCol>
                <a:gridCol w="453605">
                  <a:extLst>
                    <a:ext uri="{9D8B030D-6E8A-4147-A177-3AD203B41FA5}">
                      <a16:colId xmlns:a16="http://schemas.microsoft.com/office/drawing/2014/main" val="3920573249"/>
                    </a:ext>
                  </a:extLst>
                </a:gridCol>
                <a:gridCol w="1457330">
                  <a:extLst>
                    <a:ext uri="{9D8B030D-6E8A-4147-A177-3AD203B41FA5}">
                      <a16:colId xmlns:a16="http://schemas.microsoft.com/office/drawing/2014/main" val="3942097876"/>
                    </a:ext>
                  </a:extLst>
                </a:gridCol>
                <a:gridCol w="1853029">
                  <a:extLst>
                    <a:ext uri="{9D8B030D-6E8A-4147-A177-3AD203B41FA5}">
                      <a16:colId xmlns:a16="http://schemas.microsoft.com/office/drawing/2014/main" val="935460132"/>
                    </a:ext>
                  </a:extLst>
                </a:gridCol>
                <a:gridCol w="453605">
                  <a:extLst>
                    <a:ext uri="{9D8B030D-6E8A-4147-A177-3AD203B41FA5}">
                      <a16:colId xmlns:a16="http://schemas.microsoft.com/office/drawing/2014/main" val="2223125930"/>
                    </a:ext>
                  </a:extLst>
                </a:gridCol>
                <a:gridCol w="1457330">
                  <a:extLst>
                    <a:ext uri="{9D8B030D-6E8A-4147-A177-3AD203B41FA5}">
                      <a16:colId xmlns:a16="http://schemas.microsoft.com/office/drawing/2014/main" val="899839052"/>
                    </a:ext>
                  </a:extLst>
                </a:gridCol>
                <a:gridCol w="2251946">
                  <a:extLst>
                    <a:ext uri="{9D8B030D-6E8A-4147-A177-3AD203B41FA5}">
                      <a16:colId xmlns:a16="http://schemas.microsoft.com/office/drawing/2014/main" val="742555554"/>
                    </a:ext>
                  </a:extLst>
                </a:gridCol>
              </a:tblGrid>
              <a:tr h="277480">
                <a:tc gridSpan="2">
                  <a:txBody>
                    <a:bodyPr/>
                    <a:lstStyle/>
                    <a:p>
                      <a:pPr algn="ctr" fontAlgn="t"/>
                      <a:r>
                        <a:rPr lang="en-US" sz="1400" b="1" u="none" strike="noStrike" dirty="0">
                          <a:effectLst/>
                        </a:rPr>
                        <a:t>Specimen Table</a:t>
                      </a:r>
                      <a:endParaRPr lang="en-US" sz="1400" b="1" i="0" u="none" strike="noStrike" dirty="0">
                        <a:solidFill>
                          <a:srgbClr val="000000"/>
                        </a:solidFill>
                        <a:effectLst/>
                        <a:latin typeface="Aptos Narrow" panose="020B0004020202020204" pitchFamily="34" charset="0"/>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en-US"/>
                    </a:p>
                  </a:txBody>
                  <a:tcPr/>
                </a:tc>
                <a:tc>
                  <a:txBody>
                    <a:bodyPr/>
                    <a:lstStyle/>
                    <a:p>
                      <a:pPr algn="l" fontAlgn="t"/>
                      <a:endParaRPr lang="en-US" sz="1400" b="1" i="0" u="none" strike="noStrike" dirty="0">
                        <a:solidFill>
                          <a:srgbClr val="000000"/>
                        </a:solidFill>
                        <a:effectLst/>
                        <a:latin typeface="Aptos Narrow" panose="020B0004020202020204" pitchFamily="34" charset="0"/>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t"/>
                      <a:r>
                        <a:rPr lang="en-US" sz="1400" b="1" u="none" strike="noStrike" dirty="0">
                          <a:solidFill>
                            <a:schemeClr val="bg1"/>
                          </a:solidFill>
                          <a:effectLst/>
                        </a:rPr>
                        <a:t>Location Table </a:t>
                      </a:r>
                      <a:endParaRPr lang="en-US" sz="1400" b="1" i="0" u="none" strike="noStrike" dirty="0">
                        <a:solidFill>
                          <a:schemeClr val="bg1"/>
                        </a:solidFill>
                        <a:effectLst/>
                        <a:latin typeface="Aptos Narrow" panose="020B0004020202020204" pitchFamily="34" charset="0"/>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lumOff val="25000"/>
                      </a:schemeClr>
                    </a:solidFill>
                  </a:tcPr>
                </a:tc>
                <a:tc hMerge="1">
                  <a:txBody>
                    <a:bodyPr/>
                    <a:lstStyle/>
                    <a:p>
                      <a:endParaRPr lang="en-US"/>
                    </a:p>
                  </a:txBody>
                  <a:tcPr/>
                </a:tc>
                <a:tc>
                  <a:txBody>
                    <a:bodyPr/>
                    <a:lstStyle/>
                    <a:p>
                      <a:pPr algn="l" fontAlgn="t"/>
                      <a:endParaRPr lang="en-US" sz="1400" b="1" i="0" u="none" strike="noStrike" dirty="0">
                        <a:solidFill>
                          <a:srgbClr val="000000"/>
                        </a:solidFill>
                        <a:effectLst/>
                        <a:latin typeface="Aptos Narrow" panose="020B0004020202020204" pitchFamily="34" charset="0"/>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gridSpan="2">
                  <a:txBody>
                    <a:bodyPr/>
                    <a:lstStyle/>
                    <a:p>
                      <a:pPr algn="ctr" fontAlgn="t"/>
                      <a:r>
                        <a:rPr lang="en-US" sz="1400" b="1" u="none" strike="noStrike" dirty="0">
                          <a:effectLst/>
                        </a:rPr>
                        <a:t>Reference Table</a:t>
                      </a:r>
                      <a:endParaRPr lang="en-US" sz="1400" b="1" i="0" u="none" strike="noStrike" dirty="0">
                        <a:solidFill>
                          <a:srgbClr val="000000"/>
                        </a:solidFill>
                        <a:effectLst/>
                        <a:latin typeface="Aptos Narrow" panose="020B0004020202020204" pitchFamily="34" charset="0"/>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B1E1"/>
                    </a:solidFill>
                  </a:tcPr>
                </a:tc>
                <a:tc hMerge="1">
                  <a:txBody>
                    <a:bodyPr/>
                    <a:lstStyle/>
                    <a:p>
                      <a:endParaRPr lang="en-US"/>
                    </a:p>
                  </a:txBody>
                  <a:tcPr/>
                </a:tc>
                <a:extLst>
                  <a:ext uri="{0D108BD9-81ED-4DB2-BD59-A6C34878D82A}">
                    <a16:rowId xmlns:a16="http://schemas.microsoft.com/office/drawing/2014/main" val="296681768"/>
                  </a:ext>
                </a:extLst>
              </a:tr>
              <a:tr h="0">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2414852"/>
                  </a:ext>
                </a:extLst>
              </a:tr>
              <a:tr h="219672">
                <a:tc>
                  <a:txBody>
                    <a:bodyPr/>
                    <a:lstStyle/>
                    <a:p>
                      <a:pPr algn="l" fontAlgn="t"/>
                      <a:r>
                        <a:rPr lang="en-US" sz="1400" u="none" strike="noStrike" dirty="0">
                          <a:effectLst/>
                        </a:rPr>
                        <a:t>Field</a:t>
                      </a:r>
                      <a:endParaRPr lang="en-US" sz="14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l" fontAlgn="t"/>
                      <a:r>
                        <a:rPr lang="en-US" sz="1400" u="none" strike="noStrike" dirty="0">
                          <a:effectLst/>
                        </a:rPr>
                        <a:t>Example</a:t>
                      </a:r>
                      <a:endParaRPr lang="en-US" sz="14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l" fontAlgn="t"/>
                      <a:endParaRPr lang="en-US" sz="14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400" u="none" strike="noStrike" dirty="0">
                          <a:effectLst/>
                        </a:rPr>
                        <a:t>Field</a:t>
                      </a:r>
                      <a:endParaRPr lang="en-US" sz="14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l" fontAlgn="t"/>
                      <a:r>
                        <a:rPr lang="en-US" sz="1400" u="none" strike="noStrike" dirty="0">
                          <a:effectLst/>
                        </a:rPr>
                        <a:t>Example</a:t>
                      </a:r>
                      <a:endParaRPr lang="en-US" sz="14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l" fontAlgn="t"/>
                      <a:endParaRPr lang="en-US" sz="14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400" u="none" strike="noStrike" dirty="0">
                          <a:effectLst/>
                        </a:rPr>
                        <a:t>Field</a:t>
                      </a:r>
                      <a:endParaRPr lang="en-US" sz="14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l" fontAlgn="t"/>
                      <a:r>
                        <a:rPr lang="en-US" sz="1400" u="none" strike="noStrike" dirty="0">
                          <a:effectLst/>
                        </a:rPr>
                        <a:t>Example</a:t>
                      </a:r>
                      <a:endParaRPr lang="en-US" sz="14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51926508"/>
                  </a:ext>
                </a:extLst>
              </a:tr>
              <a:tr h="219672">
                <a:tc>
                  <a:txBody>
                    <a:bodyPr/>
                    <a:lstStyle/>
                    <a:p>
                      <a:pPr algn="l" fontAlgn="t"/>
                      <a:r>
                        <a:rPr lang="en-US" sz="1200" u="none" strike="noStrike" dirty="0">
                          <a:effectLst/>
                        </a:rPr>
                        <a:t>Loc-Id</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solidFill>
                            <a:schemeClr val="bg1"/>
                          </a:solidFill>
                          <a:effectLst/>
                        </a:rPr>
                        <a:t>LJ1</a:t>
                      </a:r>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lumOff val="25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Loc-ID</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solidFill>
                            <a:schemeClr val="bg1"/>
                          </a:solidFill>
                          <a:effectLst/>
                        </a:rPr>
                        <a:t>LJ1</a:t>
                      </a:r>
                      <a:endParaRPr lang="en-US" sz="1200" b="0" i="0" u="none" strike="noStrike" dirty="0">
                        <a:solidFill>
                          <a:schemeClr val="bg1"/>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lumOff val="25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Ref</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MC-03</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B1E1"/>
                    </a:solidFill>
                  </a:tcPr>
                </a:tc>
                <a:extLst>
                  <a:ext uri="{0D108BD9-81ED-4DB2-BD59-A6C34878D82A}">
                    <a16:rowId xmlns:a16="http://schemas.microsoft.com/office/drawing/2014/main" val="3820327712"/>
                  </a:ext>
                </a:extLst>
              </a:tr>
              <a:tr h="392622">
                <a:tc>
                  <a:txBody>
                    <a:bodyPr/>
                    <a:lstStyle/>
                    <a:p>
                      <a:pPr algn="l" fontAlgn="t"/>
                      <a:r>
                        <a:rPr lang="en-US" sz="1200" u="none" strike="noStrike" dirty="0">
                          <a:effectLst/>
                        </a:rPr>
                        <a:t>ID#</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27</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Location</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r>
                        <a:rPr lang="en-US" sz="1200" u="none" strike="noStrike" dirty="0">
                          <a:effectLst/>
                        </a:rPr>
                        <a:t>Mineral Wells Fossil Park</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Alt Refs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7950653"/>
                  </a:ext>
                </a:extLst>
              </a:tr>
              <a:tr h="219672">
                <a:tc>
                  <a:txBody>
                    <a:bodyPr/>
                    <a:lstStyle/>
                    <a:p>
                      <a:pPr algn="l" fontAlgn="t"/>
                      <a:r>
                        <a:rPr lang="en-US" sz="1200" u="none" strike="noStrike" dirty="0">
                          <a:effectLst/>
                        </a:rPr>
                        <a:t>Count</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1</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City</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r>
                        <a:rPr lang="en-US" sz="1200" u="none" strike="noStrike" dirty="0">
                          <a:effectLst/>
                        </a:rPr>
                        <a:t>Mineral Wells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Author</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M. McKenzie &amp; J. McLeod</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3290815"/>
                  </a:ext>
                </a:extLst>
              </a:tr>
              <a:tr h="392622">
                <a:tc>
                  <a:txBody>
                    <a:bodyPr/>
                    <a:lstStyle/>
                    <a:p>
                      <a:pPr algn="l" fontAlgn="t"/>
                      <a:r>
                        <a:rPr lang="en-US" sz="1200" u="none" strike="noStrike" dirty="0">
                          <a:effectLst/>
                        </a:rPr>
                        <a:t>Type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Invertebrate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County</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r>
                        <a:rPr lang="en-US" sz="1200" u="none" strike="noStrike" dirty="0">
                          <a:effectLst/>
                        </a:rPr>
                        <a:t>Palo Pinto</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Title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i="1" u="none" strike="noStrike" dirty="0">
                          <a:effectLst/>
                        </a:rPr>
                        <a:t> Pennsylvanian Fossils of North Texas</a:t>
                      </a:r>
                      <a:endParaRPr lang="en-US" sz="1200" b="0" i="1"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6533968"/>
                  </a:ext>
                </a:extLst>
              </a:tr>
              <a:tr h="265749">
                <a:tc>
                  <a:txBody>
                    <a:bodyPr/>
                    <a:lstStyle/>
                    <a:p>
                      <a:pPr algn="l" fontAlgn="t"/>
                      <a:r>
                        <a:rPr lang="en-US" sz="1200" u="none" strike="noStrike" dirty="0">
                          <a:effectLst/>
                        </a:rPr>
                        <a:t>Phylum</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Mollusca</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State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r>
                        <a:rPr lang="en-US" sz="1200" u="none" strike="noStrike" dirty="0">
                          <a:effectLst/>
                        </a:rPr>
                        <a:t>TX</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Publisher</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Dallas Paleontological Society</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1854059"/>
                  </a:ext>
                </a:extLst>
              </a:tr>
              <a:tr h="462467">
                <a:tc>
                  <a:txBody>
                    <a:bodyPr/>
                    <a:lstStyle/>
                    <a:p>
                      <a:pPr algn="l" fontAlgn="t"/>
                      <a:r>
                        <a:rPr lang="en-US" sz="1200" u="none" strike="noStrike" dirty="0">
                          <a:effectLst/>
                        </a:rPr>
                        <a:t>Class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Cephalopoda</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Country</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r>
                        <a:rPr lang="en-US" sz="1200" u="none" strike="noStrike" dirty="0">
                          <a:effectLst/>
                        </a:rPr>
                        <a:t>US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Journal</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Occasional Papers of the DPS, Vol 6, Spring 2003.</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710563"/>
                  </a:ext>
                </a:extLst>
              </a:tr>
              <a:tr h="219672">
                <a:tc>
                  <a:txBody>
                    <a:bodyPr/>
                    <a:lstStyle/>
                    <a:p>
                      <a:pPr algn="l" fontAlgn="t"/>
                      <a:r>
                        <a:rPr lang="en-US" sz="1200" u="none" strike="noStrike" dirty="0">
                          <a:effectLst/>
                        </a:rPr>
                        <a:t>SubClass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Ammonoidea</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Lat</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r>
                        <a:rPr lang="en-US" sz="1200" u="none" strike="noStrike" dirty="0">
                          <a:effectLst/>
                        </a:rPr>
                        <a:t>32.825818</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Date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2003</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3658370"/>
                  </a:ext>
                </a:extLst>
              </a:tr>
              <a:tr h="219672">
                <a:tc>
                  <a:txBody>
                    <a:bodyPr/>
                    <a:lstStyle/>
                    <a:p>
                      <a:pPr algn="l" fontAlgn="t"/>
                      <a:r>
                        <a:rPr lang="en-US" sz="1200" u="none" strike="noStrike" dirty="0">
                          <a:effectLst/>
                        </a:rPr>
                        <a:t>Order</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Lng</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r>
                        <a:rPr lang="en-US" sz="1200" u="none" strike="noStrike" dirty="0">
                          <a:effectLst/>
                        </a:rPr>
                        <a:t>-98.19045</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Page(s)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3027957"/>
                  </a:ext>
                </a:extLst>
              </a:tr>
              <a:tr h="219672">
                <a:tc>
                  <a:txBody>
                    <a:bodyPr/>
                    <a:lstStyle/>
                    <a:p>
                      <a:pPr algn="l" fontAlgn="t"/>
                      <a:r>
                        <a:rPr lang="en-US" sz="1200" u="none" strike="noStrike" dirty="0">
                          <a:effectLst/>
                        </a:rPr>
                        <a:t>Family</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System / Period</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r>
                        <a:rPr lang="en-US" sz="1200" u="none" strike="noStrike" dirty="0">
                          <a:effectLst/>
                        </a:rPr>
                        <a:t>Pennsylvanian</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Notes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0103327"/>
                  </a:ext>
                </a:extLst>
              </a:tr>
              <a:tr h="392622">
                <a:tc>
                  <a:txBody>
                    <a:bodyPr/>
                    <a:lstStyle/>
                    <a:p>
                      <a:pPr algn="l" fontAlgn="t"/>
                      <a:r>
                        <a:rPr lang="en-US" sz="1200" u="none" strike="noStrike" dirty="0">
                          <a:effectLst/>
                        </a:rPr>
                        <a:t>Genus species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i="1" u="none" strike="noStrike" dirty="0">
                          <a:effectLst/>
                        </a:rPr>
                        <a:t>Gonioloboceras goniolobum</a:t>
                      </a:r>
                      <a:endParaRPr lang="en-US" sz="1200" b="0" i="1"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Series / Epoch</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Locality</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TX</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8611913"/>
                  </a:ext>
                </a:extLst>
              </a:tr>
              <a:tr h="219672">
                <a:tc>
                  <a:txBody>
                    <a:bodyPr/>
                    <a:lstStyle/>
                    <a:p>
                      <a:pPr algn="l" fontAlgn="t"/>
                      <a:r>
                        <a:rPr lang="en-US" sz="1200" u="none" strike="noStrike" dirty="0">
                          <a:effectLst/>
                        </a:rPr>
                        <a:t>Common name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ammonite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Age / Stage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Family/Species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0098456"/>
                  </a:ext>
                </a:extLst>
              </a:tr>
              <a:tr h="272122">
                <a:tc gridSpan="2">
                  <a:txBody>
                    <a:bodyPr/>
                    <a:lstStyle/>
                    <a:p>
                      <a:pPr algn="l" fontAlgn="t"/>
                      <a:r>
                        <a:rPr lang="en-US" sz="1200" u="none" strike="noStrike" dirty="0">
                          <a:effectLst/>
                        </a:rPr>
                        <a:t>&lt;Copy of location and formation data&gt; </a:t>
                      </a:r>
                      <a:endParaRPr lang="en-US" sz="1200" b="0" i="0" u="none" strike="noStrike" dirty="0">
                        <a:solidFill>
                          <a:srgbClr val="000000"/>
                        </a:solidFill>
                        <a:effectLst/>
                        <a:latin typeface="Aptos Narrow" panose="020B0004020202020204" pitchFamily="34" charset="0"/>
                      </a:endParaRPr>
                    </a:p>
                  </a:txBody>
                  <a:tcPr marL="45720" marR="45720" marT="18288" marB="1828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hMerge="1">
                  <a:txBody>
                    <a:bodyPr/>
                    <a:lstStyle/>
                    <a:p>
                      <a:endParaRPr dirty="0"/>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MYA</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Age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Pennsylvanian</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0540512"/>
                  </a:ext>
                </a:extLst>
              </a:tr>
              <a:tr h="219672">
                <a:tc>
                  <a:txBody>
                    <a:bodyPr/>
                    <a:lstStyle/>
                    <a:p>
                      <a:pPr algn="l" fontAlgn="t"/>
                      <a:r>
                        <a:rPr lang="en-US" sz="1200" u="none" strike="noStrike" dirty="0">
                          <a:effectLst/>
                        </a:rPr>
                        <a:t>Date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Group</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r>
                        <a:rPr lang="en-US" sz="1200" u="none" strike="noStrike" dirty="0">
                          <a:effectLst/>
                        </a:rPr>
                        <a:t>Strawn</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78096609"/>
                  </a:ext>
                </a:extLst>
              </a:tr>
              <a:tr h="219672">
                <a:tc>
                  <a:txBody>
                    <a:bodyPr/>
                    <a:lstStyle/>
                    <a:p>
                      <a:pPr algn="l" fontAlgn="t"/>
                      <a:r>
                        <a:rPr lang="en-US" sz="1200" u="none" strike="noStrike" dirty="0">
                          <a:effectLst/>
                        </a:rPr>
                        <a:t>Cost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Formation</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r>
                        <a:rPr lang="en-US" sz="1200" u="none" strike="noStrike" dirty="0">
                          <a:effectLst/>
                        </a:rPr>
                        <a:t>Mineral Wells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3875384"/>
                  </a:ext>
                </a:extLst>
              </a:tr>
              <a:tr h="392622">
                <a:tc>
                  <a:txBody>
                    <a:bodyPr/>
                    <a:lstStyle/>
                    <a:p>
                      <a:pPr algn="l" fontAlgn="t"/>
                      <a:r>
                        <a:rPr lang="en-US" sz="1200" u="none" strike="noStrike" dirty="0">
                          <a:effectLst/>
                        </a:rPr>
                        <a:t>Stored</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i="1" u="none" strike="noStrike" dirty="0">
                          <a:effectLst/>
                        </a:rPr>
                        <a:t>Cabinet, drawer, box, ...</a:t>
                      </a:r>
                      <a:endParaRPr lang="en-US" sz="1200" b="0" i="1"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Member</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r>
                        <a:rPr lang="en-US" sz="1200" u="none" strike="noStrike" dirty="0">
                          <a:effectLst/>
                        </a:rPr>
                        <a:t>Salesville Shale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3D7"/>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5759287"/>
                  </a:ext>
                </a:extLst>
              </a:tr>
              <a:tr h="219672">
                <a:tc>
                  <a:txBody>
                    <a:bodyPr/>
                    <a:lstStyle/>
                    <a:p>
                      <a:pPr algn="l" fontAlgn="t"/>
                      <a:r>
                        <a:rPr lang="en-US" sz="1200" u="none" strike="noStrike" dirty="0">
                          <a:effectLst/>
                        </a:rPr>
                        <a:t>Notes</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Detail</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5732003"/>
                  </a:ext>
                </a:extLst>
              </a:tr>
              <a:tr h="219672">
                <a:tc>
                  <a:txBody>
                    <a:bodyPr/>
                    <a:lstStyle/>
                    <a:p>
                      <a:pPr algn="l" fontAlgn="t"/>
                      <a:r>
                        <a:rPr lang="en-US" sz="1200" u="none" strike="noStrike" dirty="0">
                          <a:effectLst/>
                        </a:rPr>
                        <a:t>Reference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i="1" u="none" strike="noStrike" dirty="0">
                          <a:effectLst/>
                        </a:rPr>
                        <a:t>Citation, page used to ID</a:t>
                      </a:r>
                      <a:endParaRPr lang="en-US" sz="1200" b="0" i="1"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B1E1"/>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Theodolite</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4936935"/>
                  </a:ext>
                </a:extLst>
              </a:tr>
              <a:tr h="219672">
                <a:tc>
                  <a:txBody>
                    <a:bodyPr/>
                    <a:lstStyle/>
                    <a:p>
                      <a:pPr algn="l" fontAlgn="t"/>
                      <a:r>
                        <a:rPr lang="en-US" sz="1200" u="none" strike="noStrike" dirty="0">
                          <a:effectLst/>
                        </a:rPr>
                        <a:t>Disposition</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i="1" u="none" strike="noStrike" dirty="0">
                          <a:effectLst/>
                        </a:rPr>
                        <a:t>if traded, sold, donated</a:t>
                      </a:r>
                      <a:endParaRPr lang="en-US" sz="1200" b="0" i="1"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Citation</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MC-03</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B1E1"/>
                    </a:solid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18133224"/>
                  </a:ext>
                </a:extLst>
              </a:tr>
              <a:tr h="219672">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r>
                        <a:rPr lang="en-US" sz="1200" u="none" strike="noStrike" dirty="0">
                          <a:effectLst/>
                        </a:rPr>
                        <a:t>Dates Visited</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u="none" strike="noStrike" dirty="0">
                          <a:effectLst/>
                        </a:rPr>
                        <a:t> </a:t>
                      </a:r>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b="0" i="0" u="none" strike="noStrike" dirty="0">
                        <a:solidFill>
                          <a:srgbClr val="000000"/>
                        </a:solidFill>
                        <a:effectLst/>
                        <a:latin typeface="Aptos Narrow" panose="020B0004020202020204" pitchFamily="34" charset="0"/>
                      </a:endParaRPr>
                    </a:p>
                  </a:txBody>
                  <a:tcPr marL="45720" marR="45720"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0219511"/>
                  </a:ext>
                </a:extLst>
              </a:tr>
            </a:tbl>
          </a:graphicData>
        </a:graphic>
      </p:graphicFrame>
      <p:sp>
        <p:nvSpPr>
          <p:cNvPr id="13" name="Left Brace 12">
            <a:extLst>
              <a:ext uri="{FF2B5EF4-FFF2-40B4-BE49-F238E27FC236}">
                <a16:creationId xmlns:a16="http://schemas.microsoft.com/office/drawing/2014/main" id="{7B0C6761-9ACE-1A4A-3129-96C2A4182206}"/>
              </a:ext>
            </a:extLst>
          </p:cNvPr>
          <p:cNvSpPr/>
          <p:nvPr/>
        </p:nvSpPr>
        <p:spPr>
          <a:xfrm>
            <a:off x="3613313" y="1267840"/>
            <a:ext cx="620636" cy="4100574"/>
          </a:xfrm>
          <a:prstGeom prst="leftBrace">
            <a:avLst>
              <a:gd name="adj1" fmla="val 34010"/>
              <a:gd name="adj2" fmla="val 76709"/>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l"/>
            <a:endParaRPr lang="en-US" sz="1100" dirty="0"/>
          </a:p>
        </p:txBody>
      </p:sp>
      <p:cxnSp>
        <p:nvCxnSpPr>
          <p:cNvPr id="15" name="Curved Connector 14">
            <a:extLst>
              <a:ext uri="{FF2B5EF4-FFF2-40B4-BE49-F238E27FC236}">
                <a16:creationId xmlns:a16="http://schemas.microsoft.com/office/drawing/2014/main" id="{67ACE421-860F-A81A-D7D2-76A0A232A1E6}"/>
              </a:ext>
            </a:extLst>
          </p:cNvPr>
          <p:cNvCxnSpPr>
            <a:cxnSpLocks/>
          </p:cNvCxnSpPr>
          <p:nvPr/>
        </p:nvCxnSpPr>
        <p:spPr>
          <a:xfrm rot="5400000" flipH="1" flipV="1">
            <a:off x="4996564" y="2912600"/>
            <a:ext cx="4823611" cy="1267887"/>
          </a:xfrm>
          <a:prstGeom prst="curvedConnector3">
            <a:avLst>
              <a:gd name="adj1" fmla="val 99990"/>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5" name="Date Placeholder 24">
            <a:extLst>
              <a:ext uri="{FF2B5EF4-FFF2-40B4-BE49-F238E27FC236}">
                <a16:creationId xmlns:a16="http://schemas.microsoft.com/office/drawing/2014/main" id="{C7EE3461-2A19-9BFF-2268-FAF1A54BBAA8}"/>
              </a:ext>
            </a:extLst>
          </p:cNvPr>
          <p:cNvSpPr>
            <a:spLocks noGrp="1"/>
          </p:cNvSpPr>
          <p:nvPr>
            <p:ph type="dt" sz="half" idx="10"/>
          </p:nvPr>
        </p:nvSpPr>
        <p:spPr/>
        <p:txBody>
          <a:bodyPr/>
          <a:lstStyle/>
          <a:p>
            <a:fld id="{71B60E26-DAAB-1B49-9240-C820020C8FC9}" type="datetime3">
              <a:rPr lang="en-US" smtClean="0"/>
              <a:t>18 January 2025</a:t>
            </a:fld>
            <a:endParaRPr lang="en-US" dirty="0"/>
          </a:p>
        </p:txBody>
      </p:sp>
      <p:sp>
        <p:nvSpPr>
          <p:cNvPr id="26" name="Slide Number Placeholder 25">
            <a:extLst>
              <a:ext uri="{FF2B5EF4-FFF2-40B4-BE49-F238E27FC236}">
                <a16:creationId xmlns:a16="http://schemas.microsoft.com/office/drawing/2014/main" id="{2C632348-005A-13AC-51CA-E8C70E36B21D}"/>
              </a:ext>
            </a:extLst>
          </p:cNvPr>
          <p:cNvSpPr>
            <a:spLocks noGrp="1"/>
          </p:cNvSpPr>
          <p:nvPr>
            <p:ph type="sldNum" sz="quarter" idx="12"/>
          </p:nvPr>
        </p:nvSpPr>
        <p:spPr/>
        <p:txBody>
          <a:bodyPr/>
          <a:lstStyle/>
          <a:p>
            <a:fld id="{EA6C8EE0-0C26-0F4B-99BE-6D53732EA2B3}" type="slidenum">
              <a:rPr lang="en-US" smtClean="0"/>
              <a:t>52</a:t>
            </a:fld>
            <a:endParaRPr lang="en-US" dirty="0"/>
          </a:p>
        </p:txBody>
      </p:sp>
      <p:sp>
        <p:nvSpPr>
          <p:cNvPr id="2" name="Freeform 1">
            <a:extLst>
              <a:ext uri="{FF2B5EF4-FFF2-40B4-BE49-F238E27FC236}">
                <a16:creationId xmlns:a16="http://schemas.microsoft.com/office/drawing/2014/main" id="{CBE8FC9D-7656-F6CC-324D-580D68490182}"/>
              </a:ext>
            </a:extLst>
          </p:cNvPr>
          <p:cNvSpPr/>
          <p:nvPr/>
        </p:nvSpPr>
        <p:spPr>
          <a:xfrm>
            <a:off x="3669175" y="5694744"/>
            <a:ext cx="5034987" cy="910609"/>
          </a:xfrm>
          <a:custGeom>
            <a:avLst/>
            <a:gdLst>
              <a:gd name="connsiteX0" fmla="*/ 0 w 5034987"/>
              <a:gd name="connsiteY0" fmla="*/ 0 h 973268"/>
              <a:gd name="connsiteX1" fmla="*/ 300941 w 5034987"/>
              <a:gd name="connsiteY1" fmla="*/ 138897 h 973268"/>
              <a:gd name="connsiteX2" fmla="*/ 324091 w 5034987"/>
              <a:gd name="connsiteY2" fmla="*/ 613459 h 973268"/>
              <a:gd name="connsiteX3" fmla="*/ 868101 w 5034987"/>
              <a:gd name="connsiteY3" fmla="*/ 960699 h 973268"/>
              <a:gd name="connsiteX4" fmla="*/ 2500131 w 5034987"/>
              <a:gd name="connsiteY4" fmla="*/ 902826 h 973268"/>
              <a:gd name="connsiteX5" fmla="*/ 4479402 w 5034987"/>
              <a:gd name="connsiteY5" fmla="*/ 914400 h 973268"/>
              <a:gd name="connsiteX6" fmla="*/ 5034987 w 5034987"/>
              <a:gd name="connsiteY6" fmla="*/ 578734 h 973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34987" h="973268">
                <a:moveTo>
                  <a:pt x="0" y="0"/>
                </a:moveTo>
                <a:cubicBezTo>
                  <a:pt x="123463" y="18327"/>
                  <a:pt x="246926" y="36654"/>
                  <a:pt x="300941" y="138897"/>
                </a:cubicBezTo>
                <a:cubicBezTo>
                  <a:pt x="354956" y="241140"/>
                  <a:pt x="229564" y="476492"/>
                  <a:pt x="324091" y="613459"/>
                </a:cubicBezTo>
                <a:cubicBezTo>
                  <a:pt x="418618" y="750426"/>
                  <a:pt x="505428" y="912471"/>
                  <a:pt x="868101" y="960699"/>
                </a:cubicBezTo>
                <a:cubicBezTo>
                  <a:pt x="1230774" y="1008927"/>
                  <a:pt x="2500131" y="902826"/>
                  <a:pt x="2500131" y="902826"/>
                </a:cubicBezTo>
                <a:cubicBezTo>
                  <a:pt x="3102015" y="895110"/>
                  <a:pt x="4056926" y="968415"/>
                  <a:pt x="4479402" y="914400"/>
                </a:cubicBezTo>
                <a:cubicBezTo>
                  <a:pt x="4901878" y="860385"/>
                  <a:pt x="4968432" y="719559"/>
                  <a:pt x="5034987" y="578734"/>
                </a:cubicBezTo>
              </a:path>
            </a:pathLst>
          </a:custGeom>
          <a:noFill/>
          <a:ln>
            <a:solidFill>
              <a:srgbClr val="FF0000"/>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786999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636CF-5827-06B5-D338-A64B1FCFECBF}"/>
              </a:ext>
            </a:extLst>
          </p:cNvPr>
          <p:cNvSpPr>
            <a:spLocks noGrp="1"/>
          </p:cNvSpPr>
          <p:nvPr>
            <p:ph type="title"/>
          </p:nvPr>
        </p:nvSpPr>
        <p:spPr/>
        <p:txBody>
          <a:bodyPr/>
          <a:lstStyle/>
          <a:p>
            <a:r>
              <a:rPr lang="en-US" dirty="0"/>
              <a:t>More than you want to know</a:t>
            </a:r>
          </a:p>
        </p:txBody>
      </p:sp>
      <p:sp>
        <p:nvSpPr>
          <p:cNvPr id="3" name="Content Placeholder 2">
            <a:extLst>
              <a:ext uri="{FF2B5EF4-FFF2-40B4-BE49-F238E27FC236}">
                <a16:creationId xmlns:a16="http://schemas.microsoft.com/office/drawing/2014/main" id="{6AD1D46E-6313-5A70-C04D-EF10E881D532}"/>
              </a:ext>
            </a:extLst>
          </p:cNvPr>
          <p:cNvSpPr>
            <a:spLocks noGrp="1"/>
          </p:cNvSpPr>
          <p:nvPr>
            <p:ph idx="1"/>
          </p:nvPr>
        </p:nvSpPr>
        <p:spPr>
          <a:xfrm>
            <a:off x="838200" y="1536192"/>
            <a:ext cx="10515600" cy="4820158"/>
          </a:xfrm>
          <a:noFill/>
        </p:spPr>
        <p:txBody>
          <a:bodyPr>
            <a:normAutofit/>
          </a:bodyPr>
          <a:lstStyle/>
          <a:p>
            <a:r>
              <a:rPr lang="en-US" dirty="0"/>
              <a:t>I started out more complicated. Originally the format of these was </a:t>
            </a:r>
            <a:br>
              <a:rPr lang="en-US" dirty="0"/>
            </a:br>
            <a:r>
              <a:rPr lang="en-US" dirty="0">
                <a:highlight>
                  <a:srgbClr val="00FFFF"/>
                </a:highlight>
              </a:rPr>
              <a:t>Location Prefix</a:t>
            </a:r>
            <a:r>
              <a:rPr lang="en-US" dirty="0"/>
              <a:t>.</a:t>
            </a:r>
            <a:r>
              <a:rPr lang="en-US" dirty="0">
                <a:highlight>
                  <a:srgbClr val="C0C0C0"/>
                </a:highlight>
              </a:rPr>
              <a:t>Trip #</a:t>
            </a:r>
            <a:r>
              <a:rPr lang="en-US" dirty="0"/>
              <a:t>.</a:t>
            </a:r>
            <a:r>
              <a:rPr lang="en-US" dirty="0">
                <a:highlight>
                  <a:srgbClr val="FFFF00"/>
                </a:highlight>
              </a:rPr>
              <a:t>Specimen #</a:t>
            </a:r>
            <a:br>
              <a:rPr lang="en-US" dirty="0">
                <a:highlight>
                  <a:srgbClr val="FFFF00"/>
                </a:highlight>
              </a:rPr>
            </a:br>
            <a:r>
              <a:rPr lang="en-US" dirty="0"/>
              <a:t>E.g. ”LJ.1.23".  </a:t>
            </a:r>
          </a:p>
          <a:p>
            <a:r>
              <a:rPr lang="en-US" dirty="0"/>
              <a:t>But along the way the "Trip #" has kind of gone by the wayside.  It is essentially captured by the collecting date anyway.</a:t>
            </a:r>
          </a:p>
          <a:p>
            <a:r>
              <a:rPr lang="en-US" dirty="0"/>
              <a:t>So currently they are just </a:t>
            </a:r>
            <a:br>
              <a:rPr lang="en-US" dirty="0"/>
            </a:br>
            <a:r>
              <a:rPr lang="en-US" dirty="0">
                <a:highlight>
                  <a:srgbClr val="00FFFF"/>
                </a:highlight>
              </a:rPr>
              <a:t>Location Prefix</a:t>
            </a:r>
            <a:r>
              <a:rPr lang="en-US" dirty="0"/>
              <a:t>.</a:t>
            </a:r>
            <a:r>
              <a:rPr lang="en-US" dirty="0">
                <a:highlight>
                  <a:srgbClr val="FFFF00"/>
                </a:highlight>
              </a:rPr>
              <a:t>Specimen #</a:t>
            </a:r>
            <a:endParaRPr lang="en-US" dirty="0"/>
          </a:p>
        </p:txBody>
      </p:sp>
      <p:sp>
        <p:nvSpPr>
          <p:cNvPr id="4" name="Date Placeholder 3">
            <a:extLst>
              <a:ext uri="{FF2B5EF4-FFF2-40B4-BE49-F238E27FC236}">
                <a16:creationId xmlns:a16="http://schemas.microsoft.com/office/drawing/2014/main" id="{A2BC7D92-C2D4-C2CE-5DC8-0B43287E9BA2}"/>
              </a:ext>
            </a:extLst>
          </p:cNvPr>
          <p:cNvSpPr>
            <a:spLocks noGrp="1"/>
          </p:cNvSpPr>
          <p:nvPr>
            <p:ph type="dt" sz="half" idx="10"/>
          </p:nvPr>
        </p:nvSpPr>
        <p:spPr/>
        <p:txBody>
          <a:bodyPr/>
          <a:lstStyle/>
          <a:p>
            <a:fld id="{E5603F2D-9D14-374B-A7D6-26561D0D5D38}" type="datetime3">
              <a:rPr lang="en-US" smtClean="0"/>
              <a:t>18 January 2025</a:t>
            </a:fld>
            <a:endParaRPr lang="en-US" dirty="0"/>
          </a:p>
        </p:txBody>
      </p:sp>
      <p:sp>
        <p:nvSpPr>
          <p:cNvPr id="5" name="Slide Number Placeholder 4">
            <a:extLst>
              <a:ext uri="{FF2B5EF4-FFF2-40B4-BE49-F238E27FC236}">
                <a16:creationId xmlns:a16="http://schemas.microsoft.com/office/drawing/2014/main" id="{DDE1FC63-8969-FEE3-B0F0-CD4F71C571EE}"/>
              </a:ext>
            </a:extLst>
          </p:cNvPr>
          <p:cNvSpPr>
            <a:spLocks noGrp="1"/>
          </p:cNvSpPr>
          <p:nvPr>
            <p:ph type="sldNum" sz="quarter" idx="12"/>
          </p:nvPr>
        </p:nvSpPr>
        <p:spPr/>
        <p:txBody>
          <a:bodyPr/>
          <a:lstStyle/>
          <a:p>
            <a:fld id="{48F63A3B-78C7-47BE-AE5E-E10140E04643}" type="slidenum">
              <a:rPr lang="en-US" smtClean="0"/>
              <a:t>53</a:t>
            </a:fld>
            <a:endParaRPr lang="en-US" dirty="0"/>
          </a:p>
        </p:txBody>
      </p:sp>
    </p:spTree>
    <p:extLst>
      <p:ext uri="{BB962C8B-B14F-4D97-AF65-F5344CB8AC3E}">
        <p14:creationId xmlns:p14="http://schemas.microsoft.com/office/powerpoint/2010/main" val="2114492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909B4-A138-F453-942A-81B962FF16E0}"/>
              </a:ext>
            </a:extLst>
          </p:cNvPr>
          <p:cNvSpPr>
            <a:spLocks noGrp="1"/>
          </p:cNvSpPr>
          <p:nvPr>
            <p:ph type="title"/>
          </p:nvPr>
        </p:nvSpPr>
        <p:spPr/>
        <p:txBody>
          <a:bodyPr/>
          <a:lstStyle/>
          <a:p>
            <a:r>
              <a:rPr lang="en-US" dirty="0"/>
              <a:t>All Worksheets</a:t>
            </a:r>
          </a:p>
        </p:txBody>
      </p:sp>
      <p:sp>
        <p:nvSpPr>
          <p:cNvPr id="3" name="Content Placeholder 2">
            <a:extLst>
              <a:ext uri="{FF2B5EF4-FFF2-40B4-BE49-F238E27FC236}">
                <a16:creationId xmlns:a16="http://schemas.microsoft.com/office/drawing/2014/main" id="{33E4F08D-608A-9B19-5A9D-CDD02D465E9A}"/>
              </a:ext>
            </a:extLst>
          </p:cNvPr>
          <p:cNvSpPr>
            <a:spLocks noGrp="1"/>
          </p:cNvSpPr>
          <p:nvPr>
            <p:ph idx="1"/>
          </p:nvPr>
        </p:nvSpPr>
        <p:spPr>
          <a:xfrm>
            <a:off x="838200" y="1463040"/>
            <a:ext cx="10515600" cy="4713923"/>
          </a:xfrm>
        </p:spPr>
        <p:txBody>
          <a:bodyPr>
            <a:normAutofit fontScale="92500"/>
          </a:bodyPr>
          <a:lstStyle/>
          <a:p>
            <a:r>
              <a:rPr lang="en-US" dirty="0"/>
              <a:t>README - Documentation</a:t>
            </a:r>
          </a:p>
          <a:p>
            <a:r>
              <a:rPr lang="en-US" b="1" i="1" dirty="0"/>
              <a:t>Specimens</a:t>
            </a:r>
          </a:p>
          <a:p>
            <a:r>
              <a:rPr lang="en-US" b="1" i="1" dirty="0"/>
              <a:t>Locations</a:t>
            </a:r>
          </a:p>
          <a:p>
            <a:r>
              <a:rPr lang="en-US" b="1" i="1" dirty="0"/>
              <a:t>References</a:t>
            </a:r>
          </a:p>
          <a:p>
            <a:r>
              <a:rPr lang="en-US" dirty="0"/>
              <a:t>Print Specimen – Copy specimen rows here to  print labels</a:t>
            </a:r>
          </a:p>
          <a:p>
            <a:r>
              <a:rPr lang="en-US" dirty="0"/>
              <a:t>Print Location – Copy location rows here to print locations</a:t>
            </a:r>
          </a:p>
          <a:p>
            <a:r>
              <a:rPr lang="en-US" dirty="0"/>
              <a:t>Storage Locations – Documents your storage locations &amp; their names</a:t>
            </a:r>
          </a:p>
          <a:p>
            <a:r>
              <a:rPr lang="en-US" dirty="0"/>
              <a:t>Short Labels – A set of new labels with a loc ID and a sequence of numbers.  E.g.                                 … </a:t>
            </a:r>
          </a:p>
          <a:p>
            <a:r>
              <a:rPr lang="en-US" dirty="0"/>
              <a:t>Inventoried Tags – Slips to add to a drawer when inventoried</a:t>
            </a:r>
          </a:p>
        </p:txBody>
      </p:sp>
      <p:sp>
        <p:nvSpPr>
          <p:cNvPr id="4" name="Date Placeholder 3">
            <a:extLst>
              <a:ext uri="{FF2B5EF4-FFF2-40B4-BE49-F238E27FC236}">
                <a16:creationId xmlns:a16="http://schemas.microsoft.com/office/drawing/2014/main" id="{E740778A-10A9-D78B-D6B5-FB43FB84B279}"/>
              </a:ext>
            </a:extLst>
          </p:cNvPr>
          <p:cNvSpPr>
            <a:spLocks noGrp="1"/>
          </p:cNvSpPr>
          <p:nvPr>
            <p:ph type="dt" sz="half" idx="10"/>
          </p:nvPr>
        </p:nvSpPr>
        <p:spPr/>
        <p:txBody>
          <a:bodyPr/>
          <a:lstStyle/>
          <a:p>
            <a:fld id="{B432A2EE-FCE3-CB44-AD48-788478B3AE20}" type="datetime3">
              <a:rPr lang="en-US" smtClean="0"/>
              <a:t>18 January 2025</a:t>
            </a:fld>
            <a:endParaRPr lang="en-US" dirty="0"/>
          </a:p>
        </p:txBody>
      </p:sp>
      <p:sp>
        <p:nvSpPr>
          <p:cNvPr id="5" name="Slide Number Placeholder 4">
            <a:extLst>
              <a:ext uri="{FF2B5EF4-FFF2-40B4-BE49-F238E27FC236}">
                <a16:creationId xmlns:a16="http://schemas.microsoft.com/office/drawing/2014/main" id="{6A78FFDB-D53E-DAC5-EE1A-8A66110C4BBB}"/>
              </a:ext>
            </a:extLst>
          </p:cNvPr>
          <p:cNvSpPr>
            <a:spLocks noGrp="1"/>
          </p:cNvSpPr>
          <p:nvPr>
            <p:ph type="sldNum" sz="quarter" idx="12"/>
          </p:nvPr>
        </p:nvSpPr>
        <p:spPr/>
        <p:txBody>
          <a:bodyPr/>
          <a:lstStyle/>
          <a:p>
            <a:fld id="{48F63A3B-78C7-47BE-AE5E-E10140E04643}" type="slidenum">
              <a:rPr lang="en-US" smtClean="0"/>
              <a:t>6</a:t>
            </a:fld>
            <a:endParaRPr lang="en-US" dirty="0"/>
          </a:p>
        </p:txBody>
      </p:sp>
      <p:graphicFrame>
        <p:nvGraphicFramePr>
          <p:cNvPr id="7" name="Table 6">
            <a:extLst>
              <a:ext uri="{FF2B5EF4-FFF2-40B4-BE49-F238E27FC236}">
                <a16:creationId xmlns:a16="http://schemas.microsoft.com/office/drawing/2014/main" id="{1B449C18-5E4E-702C-46F4-F1455B687B11}"/>
              </a:ext>
            </a:extLst>
          </p:cNvPr>
          <p:cNvGraphicFramePr>
            <a:graphicFrameLocks noGrp="1"/>
          </p:cNvGraphicFramePr>
          <p:nvPr>
            <p:extLst>
              <p:ext uri="{D42A27DB-BD31-4B8C-83A1-F6EECF244321}">
                <p14:modId xmlns:p14="http://schemas.microsoft.com/office/powerpoint/2010/main" val="2176747275"/>
              </p:ext>
            </p:extLst>
          </p:nvPr>
        </p:nvGraphicFramePr>
        <p:xfrm>
          <a:off x="3335274" y="5299456"/>
          <a:ext cx="1790700" cy="355600"/>
        </p:xfrm>
        <a:graphic>
          <a:graphicData uri="http://schemas.openxmlformats.org/drawingml/2006/table">
            <a:tbl>
              <a:tblPr>
                <a:tableStyleId>{5C22544A-7EE6-4342-B048-85BDC9FD1C3A}</a:tableStyleId>
              </a:tblPr>
              <a:tblGrid>
                <a:gridCol w="469900">
                  <a:extLst>
                    <a:ext uri="{9D8B030D-6E8A-4147-A177-3AD203B41FA5}">
                      <a16:colId xmlns:a16="http://schemas.microsoft.com/office/drawing/2014/main" val="2795523000"/>
                    </a:ext>
                  </a:extLst>
                </a:gridCol>
                <a:gridCol w="469900">
                  <a:extLst>
                    <a:ext uri="{9D8B030D-6E8A-4147-A177-3AD203B41FA5}">
                      <a16:colId xmlns:a16="http://schemas.microsoft.com/office/drawing/2014/main" val="2055353508"/>
                    </a:ext>
                  </a:extLst>
                </a:gridCol>
                <a:gridCol w="850900">
                  <a:extLst>
                    <a:ext uri="{9D8B030D-6E8A-4147-A177-3AD203B41FA5}">
                      <a16:colId xmlns:a16="http://schemas.microsoft.com/office/drawing/2014/main" val="2139122835"/>
                    </a:ext>
                  </a:extLst>
                </a:gridCol>
              </a:tblGrid>
              <a:tr h="355600">
                <a:tc>
                  <a:txBody>
                    <a:bodyPr/>
                    <a:lstStyle/>
                    <a:p>
                      <a:pPr algn="ctr" fontAlgn="ctr"/>
                      <a:r>
                        <a:rPr lang="en-US" sz="1200" u="none" strike="noStrike" dirty="0">
                          <a:effectLst/>
                        </a:rPr>
                        <a:t>WI1</a:t>
                      </a:r>
                      <a:endParaRPr lang="en-US" sz="1200" b="0" i="0" u="none" strike="noStrike" dirty="0">
                        <a:effectLst/>
                        <a:latin typeface="Calibri" panose="020F0502020204030204" pitchFamily="34" charset="0"/>
                      </a:endParaRPr>
                    </a:p>
                  </a:txBody>
                  <a:tcPr marL="0" marR="0" marT="0" marB="0" anchor="ctr"/>
                </a:tc>
                <a:tc>
                  <a:txBody>
                    <a:bodyPr/>
                    <a:lstStyle/>
                    <a:p>
                      <a:pPr algn="ctr" fontAlgn="ctr"/>
                      <a:r>
                        <a:rPr lang="en-US" sz="1200" u="none" strike="noStrike" dirty="0">
                          <a:effectLst/>
                        </a:rPr>
                        <a:t>59</a:t>
                      </a:r>
                      <a:endParaRPr lang="en-US" sz="1200" b="0" i="0" u="none" strike="noStrike" dirty="0">
                        <a:effectLst/>
                        <a:latin typeface="Calibri" panose="020F0502020204030204" pitchFamily="34" charset="0"/>
                      </a:endParaRPr>
                    </a:p>
                  </a:txBody>
                  <a:tcPr marL="0" marR="0" marT="0" marB="0" anchor="ctr"/>
                </a:tc>
                <a:tc>
                  <a:txBody>
                    <a:bodyPr/>
                    <a:lstStyle/>
                    <a:p>
                      <a:pPr algn="ctr" fontAlgn="ctr"/>
                      <a:r>
                        <a:rPr lang="en-US" sz="1200" u="none" strike="noStrike" dirty="0">
                          <a:effectLst/>
                        </a:rPr>
                        <a:t>8-Oct-2021</a:t>
                      </a:r>
                      <a:endParaRPr lang="en-US" sz="1200" b="0" i="0" u="none" strike="noStrike" dirty="0">
                        <a:effectLst/>
                        <a:latin typeface="Calibri" panose="020F0502020204030204" pitchFamily="34" charset="0"/>
                      </a:endParaRPr>
                    </a:p>
                  </a:txBody>
                  <a:tcPr marL="0" marR="0" marT="0" marB="0" anchor="ctr"/>
                </a:tc>
                <a:extLst>
                  <a:ext uri="{0D108BD9-81ED-4DB2-BD59-A6C34878D82A}">
                    <a16:rowId xmlns:a16="http://schemas.microsoft.com/office/drawing/2014/main" val="1556726765"/>
                  </a:ext>
                </a:extLst>
              </a:tr>
            </a:tbl>
          </a:graphicData>
        </a:graphic>
      </p:graphicFrame>
      <p:graphicFrame>
        <p:nvGraphicFramePr>
          <p:cNvPr id="8" name="Table 7">
            <a:extLst>
              <a:ext uri="{FF2B5EF4-FFF2-40B4-BE49-F238E27FC236}">
                <a16:creationId xmlns:a16="http://schemas.microsoft.com/office/drawing/2014/main" id="{4B24BE0E-834F-DD7B-2028-115DEE9B7EE6}"/>
              </a:ext>
            </a:extLst>
          </p:cNvPr>
          <p:cNvGraphicFramePr>
            <a:graphicFrameLocks noGrp="1"/>
          </p:cNvGraphicFramePr>
          <p:nvPr>
            <p:extLst>
              <p:ext uri="{D42A27DB-BD31-4B8C-83A1-F6EECF244321}">
                <p14:modId xmlns:p14="http://schemas.microsoft.com/office/powerpoint/2010/main" val="2669253428"/>
              </p:ext>
            </p:extLst>
          </p:nvPr>
        </p:nvGraphicFramePr>
        <p:xfrm>
          <a:off x="6107811" y="5299456"/>
          <a:ext cx="1790700" cy="355600"/>
        </p:xfrm>
        <a:graphic>
          <a:graphicData uri="http://schemas.openxmlformats.org/drawingml/2006/table">
            <a:tbl>
              <a:tblPr>
                <a:tableStyleId>{5C22544A-7EE6-4342-B048-85BDC9FD1C3A}</a:tableStyleId>
              </a:tblPr>
              <a:tblGrid>
                <a:gridCol w="469900">
                  <a:extLst>
                    <a:ext uri="{9D8B030D-6E8A-4147-A177-3AD203B41FA5}">
                      <a16:colId xmlns:a16="http://schemas.microsoft.com/office/drawing/2014/main" val="1529537390"/>
                    </a:ext>
                  </a:extLst>
                </a:gridCol>
                <a:gridCol w="469900">
                  <a:extLst>
                    <a:ext uri="{9D8B030D-6E8A-4147-A177-3AD203B41FA5}">
                      <a16:colId xmlns:a16="http://schemas.microsoft.com/office/drawing/2014/main" val="2082744725"/>
                    </a:ext>
                  </a:extLst>
                </a:gridCol>
                <a:gridCol w="850900">
                  <a:extLst>
                    <a:ext uri="{9D8B030D-6E8A-4147-A177-3AD203B41FA5}">
                      <a16:colId xmlns:a16="http://schemas.microsoft.com/office/drawing/2014/main" val="1749054456"/>
                    </a:ext>
                  </a:extLst>
                </a:gridCol>
              </a:tblGrid>
              <a:tr h="355600">
                <a:tc>
                  <a:txBody>
                    <a:bodyPr/>
                    <a:lstStyle/>
                    <a:p>
                      <a:pPr algn="ctr" fontAlgn="ctr"/>
                      <a:r>
                        <a:rPr lang="en-US" sz="1200" u="none" strike="noStrike" dirty="0">
                          <a:effectLst/>
                        </a:rPr>
                        <a:t>WI1</a:t>
                      </a:r>
                      <a:endParaRPr lang="en-US" sz="1200" b="0" i="0" u="none" strike="noStrike" dirty="0">
                        <a:effectLst/>
                        <a:latin typeface="Calibri" panose="020F0502020204030204" pitchFamily="34" charset="0"/>
                      </a:endParaRPr>
                    </a:p>
                  </a:txBody>
                  <a:tcPr marL="0" marR="0" marT="0" marB="0" anchor="ctr"/>
                </a:tc>
                <a:tc>
                  <a:txBody>
                    <a:bodyPr/>
                    <a:lstStyle/>
                    <a:p>
                      <a:pPr algn="ctr" fontAlgn="ctr"/>
                      <a:r>
                        <a:rPr lang="en-US" sz="1200" u="none" strike="noStrike" dirty="0">
                          <a:effectLst/>
                        </a:rPr>
                        <a:t>79</a:t>
                      </a:r>
                      <a:endParaRPr lang="en-US" sz="1200" b="0" i="0" u="none" strike="noStrike" dirty="0">
                        <a:effectLst/>
                        <a:latin typeface="Calibri" panose="020F0502020204030204" pitchFamily="34" charset="0"/>
                      </a:endParaRPr>
                    </a:p>
                  </a:txBody>
                  <a:tcPr marL="0" marR="0" marT="0" marB="0" anchor="ctr"/>
                </a:tc>
                <a:tc>
                  <a:txBody>
                    <a:bodyPr/>
                    <a:lstStyle/>
                    <a:p>
                      <a:pPr algn="ctr" fontAlgn="ctr"/>
                      <a:r>
                        <a:rPr lang="en-US" sz="1200" u="none" strike="noStrike" dirty="0">
                          <a:effectLst/>
                        </a:rPr>
                        <a:t>8-Oct-2021</a:t>
                      </a:r>
                      <a:endParaRPr lang="en-US" sz="1200" b="0" i="0" u="none" strike="noStrike" dirty="0">
                        <a:effectLst/>
                        <a:latin typeface="Calibri" panose="020F0502020204030204" pitchFamily="34" charset="0"/>
                      </a:endParaRPr>
                    </a:p>
                  </a:txBody>
                  <a:tcPr marL="0" marR="0" marT="0" marB="0" anchor="ctr"/>
                </a:tc>
                <a:extLst>
                  <a:ext uri="{0D108BD9-81ED-4DB2-BD59-A6C34878D82A}">
                    <a16:rowId xmlns:a16="http://schemas.microsoft.com/office/drawing/2014/main" val="2372401786"/>
                  </a:ext>
                </a:extLst>
              </a:tr>
            </a:tbl>
          </a:graphicData>
        </a:graphic>
      </p:graphicFrame>
      <p:pic>
        <p:nvPicPr>
          <p:cNvPr id="10" name="Picture 9">
            <a:extLst>
              <a:ext uri="{FF2B5EF4-FFF2-40B4-BE49-F238E27FC236}">
                <a16:creationId xmlns:a16="http://schemas.microsoft.com/office/drawing/2014/main" id="{CFC4BB5E-4F5A-2F34-198B-1E308368AAB7}"/>
              </a:ext>
            </a:extLst>
          </p:cNvPr>
          <p:cNvPicPr>
            <a:picLocks noChangeAspect="1"/>
          </p:cNvPicPr>
          <p:nvPr/>
        </p:nvPicPr>
        <p:blipFill>
          <a:blip r:embed="rId2"/>
          <a:stretch>
            <a:fillRect/>
          </a:stretch>
        </p:blipFill>
        <p:spPr>
          <a:xfrm>
            <a:off x="9677078" y="5655056"/>
            <a:ext cx="1270000" cy="431800"/>
          </a:xfrm>
          <a:prstGeom prst="rect">
            <a:avLst/>
          </a:prstGeom>
        </p:spPr>
      </p:pic>
      <p:sp>
        <p:nvSpPr>
          <p:cNvPr id="11" name="Rectangle 10">
            <a:extLst>
              <a:ext uri="{FF2B5EF4-FFF2-40B4-BE49-F238E27FC236}">
                <a16:creationId xmlns:a16="http://schemas.microsoft.com/office/drawing/2014/main" id="{C4A75FCC-663E-66BF-A8AA-E73706322F6E}"/>
              </a:ext>
            </a:extLst>
          </p:cNvPr>
          <p:cNvSpPr/>
          <p:nvPr/>
        </p:nvSpPr>
        <p:spPr>
          <a:xfrm>
            <a:off x="3335274" y="5320736"/>
            <a:ext cx="1790700" cy="32274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F18985B-7382-E31E-A466-C2F1AB0DEE72}"/>
              </a:ext>
            </a:extLst>
          </p:cNvPr>
          <p:cNvSpPr/>
          <p:nvPr/>
        </p:nvSpPr>
        <p:spPr>
          <a:xfrm>
            <a:off x="6096000" y="5315883"/>
            <a:ext cx="1790700" cy="32274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45294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81F8B-228D-5250-BC0F-A46F3713C2BC}"/>
              </a:ext>
            </a:extLst>
          </p:cNvPr>
          <p:cNvSpPr>
            <a:spLocks noGrp="1"/>
          </p:cNvSpPr>
          <p:nvPr>
            <p:ph type="title"/>
          </p:nvPr>
        </p:nvSpPr>
        <p:spPr/>
        <p:txBody>
          <a:bodyPr/>
          <a:lstStyle/>
          <a:p>
            <a:r>
              <a:rPr lang="en-US"/>
              <a:t>Capable, Sharable, …</a:t>
            </a:r>
            <a:endParaRPr lang="en-US" dirty="0"/>
          </a:p>
        </p:txBody>
      </p:sp>
      <p:sp>
        <p:nvSpPr>
          <p:cNvPr id="3" name="Content Placeholder 2">
            <a:extLst>
              <a:ext uri="{FF2B5EF4-FFF2-40B4-BE49-F238E27FC236}">
                <a16:creationId xmlns:a16="http://schemas.microsoft.com/office/drawing/2014/main" id="{BE24597A-4803-70A5-9615-113008271D67}"/>
              </a:ext>
            </a:extLst>
          </p:cNvPr>
          <p:cNvSpPr>
            <a:spLocks noGrp="1"/>
          </p:cNvSpPr>
          <p:nvPr>
            <p:ph idx="1"/>
          </p:nvPr>
        </p:nvSpPr>
        <p:spPr>
          <a:xfrm>
            <a:off x="838200" y="1598064"/>
            <a:ext cx="10515600" cy="4578899"/>
          </a:xfrm>
        </p:spPr>
        <p:txBody>
          <a:bodyPr>
            <a:normAutofit/>
          </a:bodyPr>
          <a:lstStyle/>
          <a:p>
            <a:r>
              <a:rPr lang="en-US" dirty="0"/>
              <a:t>For a collection the size of mine (5,200 entries for 15,000 specimens) Excel is fast, searchable, and provides filters to effectively support queries.  E.g. ‘Show all gastropods from Mineral Wells’. </a:t>
            </a:r>
          </a:p>
          <a:p>
            <a:r>
              <a:rPr lang="en-US" dirty="0"/>
              <a:t>Excel’s </a:t>
            </a:r>
            <a:r>
              <a:rPr lang="en-US" i="1" dirty="0"/>
              <a:t>.xlsx </a:t>
            </a:r>
            <a:r>
              <a:rPr lang="en-US" dirty="0"/>
              <a:t>format is read by all the spreadsheet programs I am aware of, including free ones like Libre Office.</a:t>
            </a:r>
          </a:p>
          <a:p>
            <a:r>
              <a:rPr lang="en-US" dirty="0"/>
              <a:t>Excel has lots of commands - it is possible to mis-type something that turns into a command that messes up your data.</a:t>
            </a:r>
          </a:p>
          <a:p>
            <a:r>
              <a:rPr lang="en-US" dirty="0"/>
              <a:t>So, I periodically save a dated backup file, e.g. </a:t>
            </a:r>
            <a:br>
              <a:rPr lang="en-US" dirty="0"/>
            </a:br>
            <a:r>
              <a:rPr lang="en-US" i="1" dirty="0"/>
              <a:t>FossilDatabase-2024-11-14.xlsx</a:t>
            </a:r>
            <a:r>
              <a:rPr lang="en-US" dirty="0"/>
              <a:t>.  </a:t>
            </a:r>
          </a:p>
        </p:txBody>
      </p:sp>
      <p:sp>
        <p:nvSpPr>
          <p:cNvPr id="4" name="Date Placeholder 3">
            <a:extLst>
              <a:ext uri="{FF2B5EF4-FFF2-40B4-BE49-F238E27FC236}">
                <a16:creationId xmlns:a16="http://schemas.microsoft.com/office/drawing/2014/main" id="{3839244C-E182-6314-4EFF-D7E93E32FB71}"/>
              </a:ext>
            </a:extLst>
          </p:cNvPr>
          <p:cNvSpPr>
            <a:spLocks noGrp="1"/>
          </p:cNvSpPr>
          <p:nvPr>
            <p:ph type="dt" sz="half" idx="10"/>
          </p:nvPr>
        </p:nvSpPr>
        <p:spPr/>
        <p:txBody>
          <a:bodyPr/>
          <a:lstStyle/>
          <a:p>
            <a:fld id="{A8582F28-954E-164A-8D8A-41842BCE2F12}" type="datetime3">
              <a:rPr lang="en-US" smtClean="0"/>
              <a:t>18 January 2025</a:t>
            </a:fld>
            <a:endParaRPr lang="en-US" dirty="0"/>
          </a:p>
        </p:txBody>
      </p:sp>
      <p:sp>
        <p:nvSpPr>
          <p:cNvPr id="5" name="Slide Number Placeholder 4">
            <a:extLst>
              <a:ext uri="{FF2B5EF4-FFF2-40B4-BE49-F238E27FC236}">
                <a16:creationId xmlns:a16="http://schemas.microsoft.com/office/drawing/2014/main" id="{633BDA19-179B-B563-482D-8BB58ABDCA88}"/>
              </a:ext>
            </a:extLst>
          </p:cNvPr>
          <p:cNvSpPr>
            <a:spLocks noGrp="1"/>
          </p:cNvSpPr>
          <p:nvPr>
            <p:ph type="sldNum" sz="quarter" idx="12"/>
          </p:nvPr>
        </p:nvSpPr>
        <p:spPr/>
        <p:txBody>
          <a:bodyPr/>
          <a:lstStyle/>
          <a:p>
            <a:fld id="{48F63A3B-78C7-47BE-AE5E-E10140E04643}" type="slidenum">
              <a:rPr lang="en-US" smtClean="0"/>
              <a:t>7</a:t>
            </a:fld>
            <a:endParaRPr lang="en-US" dirty="0"/>
          </a:p>
        </p:txBody>
      </p:sp>
    </p:spTree>
    <p:extLst>
      <p:ext uri="{BB962C8B-B14F-4D97-AF65-F5344CB8AC3E}">
        <p14:creationId xmlns:p14="http://schemas.microsoft.com/office/powerpoint/2010/main" val="4289304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D74AB-E1DC-5A66-59DD-877B3E6CEB01}"/>
              </a:ext>
            </a:extLst>
          </p:cNvPr>
          <p:cNvSpPr>
            <a:spLocks noGrp="1"/>
          </p:cNvSpPr>
          <p:nvPr>
            <p:ph type="title"/>
          </p:nvPr>
        </p:nvSpPr>
        <p:spPr/>
        <p:txBody>
          <a:bodyPr>
            <a:normAutofit/>
          </a:bodyPr>
          <a:lstStyle/>
          <a:p>
            <a:r>
              <a:rPr lang="en-US" dirty="0"/>
              <a:t>No Special Knowledge or Software</a:t>
            </a:r>
          </a:p>
        </p:txBody>
      </p:sp>
      <p:sp>
        <p:nvSpPr>
          <p:cNvPr id="3" name="Content Placeholder 2">
            <a:extLst>
              <a:ext uri="{FF2B5EF4-FFF2-40B4-BE49-F238E27FC236}">
                <a16:creationId xmlns:a16="http://schemas.microsoft.com/office/drawing/2014/main" id="{DE53EE3F-41D4-6CFF-A8D6-2A788B74FF6A}"/>
              </a:ext>
            </a:extLst>
          </p:cNvPr>
          <p:cNvSpPr>
            <a:spLocks noGrp="1"/>
          </p:cNvSpPr>
          <p:nvPr>
            <p:ph idx="1"/>
          </p:nvPr>
        </p:nvSpPr>
        <p:spPr>
          <a:xfrm>
            <a:off x="838200" y="1690688"/>
            <a:ext cx="10515600" cy="4351338"/>
          </a:xfrm>
        </p:spPr>
        <p:txBody>
          <a:bodyPr>
            <a:normAutofit fontScale="92500" lnSpcReduction="10000"/>
          </a:bodyPr>
          <a:lstStyle/>
          <a:p>
            <a:r>
              <a:rPr lang="en-US" dirty="0"/>
              <a:t>You don’t need to know SQL or learn some proprietary database.</a:t>
            </a:r>
          </a:p>
          <a:p>
            <a:r>
              <a:rPr lang="en-US" dirty="0"/>
              <a:t>If you don’t already have basic spreadsheet knowledge, you still don’t. For this application you don’t even need to know how to write an Excel formula in a cell.   Its just data.  Though you should be able to copy, paste, and search.</a:t>
            </a:r>
          </a:p>
          <a:p>
            <a:r>
              <a:rPr lang="en-US" dirty="0"/>
              <a:t>I know folks who went all in on PC-based database software, only to find their databases corrupted or unable to be maintained because no new software updates were forthcoming for their operating systems.  Or there were unexpected price increases in order to maintain that upward compatibility. </a:t>
            </a:r>
            <a:r>
              <a:rPr lang="en-US" b="1" dirty="0"/>
              <a:t>Though, see the caveat on next slide.</a:t>
            </a:r>
            <a:endParaRPr lang="en-US" dirty="0"/>
          </a:p>
          <a:p>
            <a:r>
              <a:rPr lang="en-US" dirty="0"/>
              <a:t>Excel is not free, but Libre Office is.  If a bit less polished.</a:t>
            </a:r>
          </a:p>
        </p:txBody>
      </p:sp>
      <p:sp>
        <p:nvSpPr>
          <p:cNvPr id="4" name="Date Placeholder 3">
            <a:extLst>
              <a:ext uri="{FF2B5EF4-FFF2-40B4-BE49-F238E27FC236}">
                <a16:creationId xmlns:a16="http://schemas.microsoft.com/office/drawing/2014/main" id="{4E4808A0-EF13-8AD3-17E7-506374325142}"/>
              </a:ext>
            </a:extLst>
          </p:cNvPr>
          <p:cNvSpPr>
            <a:spLocks noGrp="1"/>
          </p:cNvSpPr>
          <p:nvPr>
            <p:ph type="dt" sz="half" idx="10"/>
          </p:nvPr>
        </p:nvSpPr>
        <p:spPr/>
        <p:txBody>
          <a:bodyPr/>
          <a:lstStyle/>
          <a:p>
            <a:fld id="{F66696AF-EFCA-234F-9BD2-53762BB71C7E}" type="datetime3">
              <a:rPr lang="en-US" smtClean="0"/>
              <a:t>18 January 2025</a:t>
            </a:fld>
            <a:endParaRPr lang="en-US" dirty="0"/>
          </a:p>
        </p:txBody>
      </p:sp>
      <p:sp>
        <p:nvSpPr>
          <p:cNvPr id="5" name="Slide Number Placeholder 4">
            <a:extLst>
              <a:ext uri="{FF2B5EF4-FFF2-40B4-BE49-F238E27FC236}">
                <a16:creationId xmlns:a16="http://schemas.microsoft.com/office/drawing/2014/main" id="{F0538BC1-AEEE-2D54-6F76-6EA99ECE66A8}"/>
              </a:ext>
            </a:extLst>
          </p:cNvPr>
          <p:cNvSpPr>
            <a:spLocks noGrp="1"/>
          </p:cNvSpPr>
          <p:nvPr>
            <p:ph type="sldNum" sz="quarter" idx="12"/>
          </p:nvPr>
        </p:nvSpPr>
        <p:spPr/>
        <p:txBody>
          <a:bodyPr/>
          <a:lstStyle/>
          <a:p>
            <a:fld id="{48F63A3B-78C7-47BE-AE5E-E10140E04643}" type="slidenum">
              <a:rPr lang="en-US" smtClean="0"/>
              <a:t>8</a:t>
            </a:fld>
            <a:endParaRPr lang="en-US" dirty="0"/>
          </a:p>
        </p:txBody>
      </p:sp>
    </p:spTree>
    <p:extLst>
      <p:ext uri="{BB962C8B-B14F-4D97-AF65-F5344CB8AC3E}">
        <p14:creationId xmlns:p14="http://schemas.microsoft.com/office/powerpoint/2010/main" val="3028101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37AAD-B5B8-8393-9DA4-C9C82792C5F6}"/>
              </a:ext>
            </a:extLst>
          </p:cNvPr>
          <p:cNvSpPr>
            <a:spLocks noGrp="1"/>
          </p:cNvSpPr>
          <p:nvPr>
            <p:ph type="title"/>
          </p:nvPr>
        </p:nvSpPr>
        <p:spPr>
          <a:xfrm>
            <a:off x="329184" y="164314"/>
            <a:ext cx="5690616" cy="1335587"/>
          </a:xfrm>
        </p:spPr>
        <p:txBody>
          <a:bodyPr anchor="ctr"/>
          <a:lstStyle/>
          <a:p>
            <a:r>
              <a:rPr lang="en-US" dirty="0"/>
              <a:t>Caveat - </a:t>
            </a:r>
            <a:r>
              <a:rPr lang="en-US" i="1" dirty="0" err="1"/>
              <a:t>Trilobase</a:t>
            </a:r>
            <a:endParaRPr lang="en-US" i="1" dirty="0"/>
          </a:p>
        </p:txBody>
      </p:sp>
      <p:sp>
        <p:nvSpPr>
          <p:cNvPr id="3" name="Content Placeholder 2">
            <a:extLst>
              <a:ext uri="{FF2B5EF4-FFF2-40B4-BE49-F238E27FC236}">
                <a16:creationId xmlns:a16="http://schemas.microsoft.com/office/drawing/2014/main" id="{1888D59D-08B7-0DBD-DA6A-C33C87CF104E}"/>
              </a:ext>
            </a:extLst>
          </p:cNvPr>
          <p:cNvSpPr>
            <a:spLocks noGrp="1"/>
          </p:cNvSpPr>
          <p:nvPr>
            <p:ph sz="half" idx="1"/>
          </p:nvPr>
        </p:nvSpPr>
        <p:spPr>
          <a:xfrm>
            <a:off x="329184" y="1305243"/>
            <a:ext cx="5690616" cy="4665789"/>
          </a:xfrm>
        </p:spPr>
        <p:txBody>
          <a:bodyPr>
            <a:normAutofit fontScale="70000" lnSpcReduction="20000"/>
          </a:bodyPr>
          <a:lstStyle/>
          <a:p>
            <a:pPr marL="0" indent="0">
              <a:buNone/>
            </a:pPr>
            <a:r>
              <a:rPr lang="en-US" dirty="0"/>
              <a:t>Pros  </a:t>
            </a:r>
          </a:p>
          <a:p>
            <a:r>
              <a:rPr lang="en-US" dirty="0"/>
              <a:t>It has most of the capability that my spreadsheet solution has plus a number that mine does not, for a cost of $10!</a:t>
            </a:r>
          </a:p>
          <a:p>
            <a:r>
              <a:rPr lang="en-US" dirty="0"/>
              <a:t>It’s built on a real database, so specimens are linked to locations. And the user doesn’t need to deal with database details.</a:t>
            </a:r>
          </a:p>
          <a:p>
            <a:r>
              <a:rPr lang="en-US" dirty="0"/>
              <a:t>Specifying varied formats for labels may be easier than with mine.  See Jamie’s specimen sheets.</a:t>
            </a:r>
          </a:p>
          <a:p>
            <a:r>
              <a:rPr lang="en-US" dirty="0"/>
              <a:t>It has support for both specimen and location photos.</a:t>
            </a:r>
          </a:p>
          <a:p>
            <a:r>
              <a:rPr lang="en-US" dirty="0"/>
              <a:t>Specimen photos can be included as part of labels.</a:t>
            </a:r>
          </a:p>
          <a:p>
            <a:r>
              <a:rPr lang="en-US" dirty="0"/>
              <a:t>Built in taxon hierarchy and time scale (with thumbnails of plates).</a:t>
            </a:r>
          </a:p>
          <a:p>
            <a:r>
              <a:rPr lang="en-US" dirty="0"/>
              <a:t>Support for minerals and artifacts.</a:t>
            </a:r>
          </a:p>
        </p:txBody>
      </p:sp>
      <p:sp>
        <p:nvSpPr>
          <p:cNvPr id="6" name="Content Placeholder 5">
            <a:extLst>
              <a:ext uri="{FF2B5EF4-FFF2-40B4-BE49-F238E27FC236}">
                <a16:creationId xmlns:a16="http://schemas.microsoft.com/office/drawing/2014/main" id="{005EE573-0B54-9F45-68D5-20550A2B1122}"/>
              </a:ext>
            </a:extLst>
          </p:cNvPr>
          <p:cNvSpPr>
            <a:spLocks noGrp="1"/>
          </p:cNvSpPr>
          <p:nvPr>
            <p:ph sz="half" idx="2"/>
          </p:nvPr>
        </p:nvSpPr>
        <p:spPr>
          <a:xfrm>
            <a:off x="6172200" y="1315372"/>
            <a:ext cx="5690616" cy="4519636"/>
          </a:xfrm>
        </p:spPr>
        <p:txBody>
          <a:bodyPr>
            <a:normAutofit fontScale="70000" lnSpcReduction="20000"/>
          </a:bodyPr>
          <a:lstStyle/>
          <a:p>
            <a:pPr marL="0" indent="0">
              <a:buNone/>
            </a:pPr>
            <a:r>
              <a:rPr lang="en-US" dirty="0"/>
              <a:t>Cons</a:t>
            </a:r>
          </a:p>
          <a:p>
            <a:r>
              <a:rPr lang="en-US" dirty="0"/>
              <a:t>Windows only.</a:t>
            </a:r>
          </a:p>
          <a:p>
            <a:r>
              <a:rPr lang="en-US" dirty="0"/>
              <a:t>One person has produced and currently maintains this.</a:t>
            </a:r>
          </a:p>
          <a:p>
            <a:r>
              <a:rPr lang="en-US" dirty="0"/>
              <a:t>Only sharable if both users have </a:t>
            </a:r>
            <a:r>
              <a:rPr lang="en-US" dirty="0" err="1"/>
              <a:t>Trilobase</a:t>
            </a:r>
            <a:r>
              <a:rPr lang="en-US" dirty="0"/>
              <a:t>.</a:t>
            </a:r>
          </a:p>
          <a:p>
            <a:r>
              <a:rPr lang="en-US" dirty="0"/>
              <a:t>Does seem to expect to have one entry for each specimen.  Can that be true?  You could always record a count in the notes.</a:t>
            </a:r>
          </a:p>
          <a:p>
            <a:r>
              <a:rPr lang="en-US" dirty="0"/>
              <a:t>Is it extensible? E.g. see my index printing.  Depends on the flexibility of its export capability.  Under ‘Print labels” it will export to CSV and XLSX.  Not clear on whether that can be used to export everything.</a:t>
            </a:r>
          </a:p>
          <a:p>
            <a:r>
              <a:rPr lang="en-US" dirty="0"/>
              <a:t>Upgrading to a new machine and creating backups is slightly more complicated.</a:t>
            </a:r>
          </a:p>
          <a:p>
            <a:endParaRPr lang="en-US" dirty="0"/>
          </a:p>
        </p:txBody>
      </p:sp>
      <p:sp>
        <p:nvSpPr>
          <p:cNvPr id="4" name="Date Placeholder 3">
            <a:extLst>
              <a:ext uri="{FF2B5EF4-FFF2-40B4-BE49-F238E27FC236}">
                <a16:creationId xmlns:a16="http://schemas.microsoft.com/office/drawing/2014/main" id="{10FE5D36-97F9-4C25-6125-C6C749C2776C}"/>
              </a:ext>
            </a:extLst>
          </p:cNvPr>
          <p:cNvSpPr>
            <a:spLocks noGrp="1"/>
          </p:cNvSpPr>
          <p:nvPr>
            <p:ph type="dt" sz="half" idx="10"/>
          </p:nvPr>
        </p:nvSpPr>
        <p:spPr/>
        <p:txBody>
          <a:bodyPr/>
          <a:lstStyle/>
          <a:p>
            <a:fld id="{5D1B7D12-EEFA-574B-9BB3-0BD1B20EB66F}" type="datetime3">
              <a:rPr lang="en-US" smtClean="0"/>
              <a:t>18 January 2025</a:t>
            </a:fld>
            <a:endParaRPr lang="en-US" dirty="0"/>
          </a:p>
        </p:txBody>
      </p:sp>
      <p:sp>
        <p:nvSpPr>
          <p:cNvPr id="5" name="Slide Number Placeholder 4">
            <a:extLst>
              <a:ext uri="{FF2B5EF4-FFF2-40B4-BE49-F238E27FC236}">
                <a16:creationId xmlns:a16="http://schemas.microsoft.com/office/drawing/2014/main" id="{27C5B18C-FCFE-4B31-20E3-E46FEB0B14CD}"/>
              </a:ext>
            </a:extLst>
          </p:cNvPr>
          <p:cNvSpPr>
            <a:spLocks noGrp="1"/>
          </p:cNvSpPr>
          <p:nvPr>
            <p:ph type="sldNum" sz="quarter" idx="12"/>
          </p:nvPr>
        </p:nvSpPr>
        <p:spPr/>
        <p:txBody>
          <a:bodyPr/>
          <a:lstStyle/>
          <a:p>
            <a:fld id="{48F63A3B-78C7-47BE-AE5E-E10140E04643}" type="slidenum">
              <a:rPr lang="en-US" smtClean="0"/>
              <a:t>9</a:t>
            </a:fld>
            <a:endParaRPr lang="en-US" dirty="0"/>
          </a:p>
        </p:txBody>
      </p:sp>
      <p:sp>
        <p:nvSpPr>
          <p:cNvPr id="7" name="TextBox 6">
            <a:extLst>
              <a:ext uri="{FF2B5EF4-FFF2-40B4-BE49-F238E27FC236}">
                <a16:creationId xmlns:a16="http://schemas.microsoft.com/office/drawing/2014/main" id="{05FE1E5C-B76E-76A5-E263-A233B13E6FB9}"/>
              </a:ext>
            </a:extLst>
          </p:cNvPr>
          <p:cNvSpPr txBox="1"/>
          <p:nvPr/>
        </p:nvSpPr>
        <p:spPr>
          <a:xfrm>
            <a:off x="6172199" y="367373"/>
            <a:ext cx="5690616" cy="930312"/>
          </a:xfrm>
          <a:prstGeom prst="rect">
            <a:avLst/>
          </a:prstGeom>
          <a:noFill/>
        </p:spPr>
        <p:txBody>
          <a:bodyPr wrap="square" rtlCol="0" anchor="ctr">
            <a:noAutofit/>
          </a:bodyPr>
          <a:lstStyle/>
          <a:p>
            <a:pPr algn="ctr"/>
            <a:r>
              <a:rPr lang="en-US" dirty="0"/>
              <a:t>Jamie has had good luck with </a:t>
            </a:r>
            <a:r>
              <a:rPr lang="en-US" i="1" dirty="0" err="1"/>
              <a:t>Trilobase</a:t>
            </a:r>
            <a:endParaRPr lang="en-US" i="1" dirty="0"/>
          </a:p>
          <a:p>
            <a:pPr algn="ctr"/>
            <a:r>
              <a:rPr lang="en-US" dirty="0" err="1"/>
              <a:t>www.trilobase.com</a:t>
            </a:r>
            <a:r>
              <a:rPr lang="en-US" dirty="0"/>
              <a:t> </a:t>
            </a:r>
          </a:p>
        </p:txBody>
      </p:sp>
      <p:sp>
        <p:nvSpPr>
          <p:cNvPr id="9" name="TextBox 8">
            <a:extLst>
              <a:ext uri="{FF2B5EF4-FFF2-40B4-BE49-F238E27FC236}">
                <a16:creationId xmlns:a16="http://schemas.microsoft.com/office/drawing/2014/main" id="{4C7444B2-AD54-9E8C-4B98-5EB7CD893035}"/>
              </a:ext>
            </a:extLst>
          </p:cNvPr>
          <p:cNvSpPr txBox="1"/>
          <p:nvPr/>
        </p:nvSpPr>
        <p:spPr>
          <a:xfrm>
            <a:off x="3123508" y="5991441"/>
            <a:ext cx="6097384" cy="646331"/>
          </a:xfrm>
          <a:prstGeom prst="rect">
            <a:avLst/>
          </a:prstGeom>
          <a:noFill/>
        </p:spPr>
        <p:txBody>
          <a:bodyPr wrap="square">
            <a:spAutoFit/>
          </a:bodyPr>
          <a:lstStyle/>
          <a:p>
            <a:pPr algn="ctr"/>
            <a:r>
              <a:rPr lang="en-US" i="1" dirty="0"/>
              <a:t>I think this could be a good solution, </a:t>
            </a:r>
          </a:p>
          <a:p>
            <a:pPr algn="ctr"/>
            <a:r>
              <a:rPr lang="en-US" i="1" dirty="0"/>
              <a:t>especially if spreadsheets are foreign to you.</a:t>
            </a:r>
          </a:p>
        </p:txBody>
      </p:sp>
    </p:spTree>
    <p:extLst>
      <p:ext uri="{BB962C8B-B14F-4D97-AF65-F5344CB8AC3E}">
        <p14:creationId xmlns:p14="http://schemas.microsoft.com/office/powerpoint/2010/main" val="25389007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11557</TotalTime>
  <Words>3478</Words>
  <Application>Microsoft Macintosh PowerPoint</Application>
  <PresentationFormat>Widescreen</PresentationFormat>
  <Paragraphs>489</Paragraphs>
  <Slides>53</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53</vt:i4>
      </vt:variant>
    </vt:vector>
  </HeadingPairs>
  <TitlesOfParts>
    <vt:vector size="61" baseType="lpstr">
      <vt:lpstr>Aptos</vt:lpstr>
      <vt:lpstr>Aptos Display</vt:lpstr>
      <vt:lpstr>Aptos Narrow</vt:lpstr>
      <vt:lpstr>Arial</vt:lpstr>
      <vt:lpstr>Calibri</vt:lpstr>
      <vt:lpstr>Courier New</vt:lpstr>
      <vt:lpstr>Wingdings</vt:lpstr>
      <vt:lpstr>Office Theme</vt:lpstr>
      <vt:lpstr>A Basic Fossil Database</vt:lpstr>
      <vt:lpstr>You Need to Do Some Version of This</vt:lpstr>
      <vt:lpstr>GOALS</vt:lpstr>
      <vt:lpstr>Excel or Numbers or Open Office or…</vt:lpstr>
      <vt:lpstr>Simple</vt:lpstr>
      <vt:lpstr>All Worksheets</vt:lpstr>
      <vt:lpstr>Capable, Sharable, …</vt:lpstr>
      <vt:lpstr>No Special Knowledge or Software</vt:lpstr>
      <vt:lpstr>Caveat - Trilobase</vt:lpstr>
      <vt:lpstr>Unique Identifiers</vt:lpstr>
      <vt:lpstr>Every specimen is labeled with a unique ID, either on the specimen or its container.</vt:lpstr>
      <vt:lpstr>Specimens IDs</vt:lpstr>
      <vt:lpstr>Unique Identifiers</vt:lpstr>
      <vt:lpstr>Relation Between Unique IDs</vt:lpstr>
      <vt:lpstr>Table Details</vt:lpstr>
      <vt:lpstr>Specimens</vt:lpstr>
      <vt:lpstr>Redundancy</vt:lpstr>
      <vt:lpstr>Specimen  Table Fields</vt:lpstr>
      <vt:lpstr>Storage Key:  Where are my specimens?</vt:lpstr>
      <vt:lpstr>Locations</vt:lpstr>
      <vt:lpstr>Location Table Fields</vt:lpstr>
      <vt:lpstr>References</vt:lpstr>
      <vt:lpstr>Reference Table Fields</vt:lpstr>
      <vt:lpstr>Type, Phylum, Class, SubClass, Order, Genus species</vt:lpstr>
      <vt:lpstr>Purchases, Filters, Frozen Panes</vt:lpstr>
      <vt:lpstr>Purchased, Traded, Gifted, …</vt:lpstr>
      <vt:lpstr>Purchased Examples</vt:lpstr>
      <vt:lpstr>Filters</vt:lpstr>
      <vt:lpstr>Filter</vt:lpstr>
      <vt:lpstr>Filter Example: Cephalopods from Jacksboro</vt:lpstr>
      <vt:lpstr>Frozen Panes</vt:lpstr>
      <vt:lpstr>Printing Labels</vt:lpstr>
      <vt:lpstr>Using Word to Print labels</vt:lpstr>
      <vt:lpstr>Label Output Examples</vt:lpstr>
      <vt:lpstr>Initial Steps</vt:lpstr>
      <vt:lpstr>PowerPoint Presentation</vt:lpstr>
      <vt:lpstr>Direct Word to the Correct worksheet</vt:lpstr>
      <vt:lpstr>You will see this template.</vt:lpstr>
      <vt:lpstr>Select Mailings from the Toolbar.</vt:lpstr>
      <vt:lpstr>You only have to worry about the details of Mail Merge if you want to change label formats. </vt:lpstr>
      <vt:lpstr>And then you have your labels.  You can edit them if you need to.</vt:lpstr>
      <vt:lpstr>Available on the Austin Paleo Website</vt:lpstr>
      <vt:lpstr>Advanced Reports</vt:lpstr>
      <vt:lpstr>Most real databases provide a reporting capability</vt:lpstr>
      <vt:lpstr>Reports of the Complete Collection</vt:lpstr>
      <vt:lpstr>Sample Report</vt:lpstr>
      <vt:lpstr>Sample Report</vt:lpstr>
      <vt:lpstr>Reports include a Bibliography based on References.  Less automated.  Requires massaging a .csv export of the Reference sheet into LaTex.</vt:lpstr>
      <vt:lpstr>LaTex markup for References.</vt:lpstr>
      <vt:lpstr>Questions?</vt:lpstr>
      <vt:lpstr>Archive</vt:lpstr>
      <vt:lpstr>PowerPoint Presentation</vt:lpstr>
      <vt:lpstr>More than you want to know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Michael Smith</dc:creator>
  <cp:lastModifiedBy>Michael Smith</cp:lastModifiedBy>
  <cp:revision>46</cp:revision>
  <cp:lastPrinted>2025-01-11T07:32:44Z</cp:lastPrinted>
  <dcterms:created xsi:type="dcterms:W3CDTF">2024-08-26T18:22:08Z</dcterms:created>
  <dcterms:modified xsi:type="dcterms:W3CDTF">2025-01-18T18:23:56Z</dcterms:modified>
</cp:coreProperties>
</file>